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27"/>
  </p:notesMasterIdLst>
  <p:handoutMasterIdLst>
    <p:handoutMasterId r:id="rId28"/>
  </p:handoutMasterIdLst>
  <p:sldIdLst>
    <p:sldId id="299" r:id="rId2"/>
    <p:sldId id="260" r:id="rId3"/>
    <p:sldId id="328" r:id="rId4"/>
    <p:sldId id="262" r:id="rId5"/>
    <p:sldId id="261" r:id="rId6"/>
    <p:sldId id="327" r:id="rId7"/>
    <p:sldId id="329" r:id="rId8"/>
    <p:sldId id="268" r:id="rId9"/>
    <p:sldId id="305" r:id="rId10"/>
    <p:sldId id="269" r:id="rId11"/>
    <p:sldId id="270" r:id="rId12"/>
    <p:sldId id="293" r:id="rId13"/>
    <p:sldId id="313" r:id="rId14"/>
    <p:sldId id="266" r:id="rId15"/>
    <p:sldId id="330" r:id="rId16"/>
    <p:sldId id="308" r:id="rId17"/>
    <p:sldId id="272" r:id="rId18"/>
    <p:sldId id="276" r:id="rId19"/>
    <p:sldId id="309" r:id="rId20"/>
    <p:sldId id="274" r:id="rId21"/>
    <p:sldId id="323" r:id="rId22"/>
    <p:sldId id="319" r:id="rId23"/>
    <p:sldId id="306" r:id="rId24"/>
    <p:sldId id="331" r:id="rId25"/>
    <p:sldId id="289" r:id="rId2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C66"/>
    <a:srgbClr val="CC66FF"/>
    <a:srgbClr val="800040"/>
    <a:srgbClr val="FF6666"/>
    <a:srgbClr val="8000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9587" autoAdjust="0"/>
  </p:normalViewPr>
  <p:slideViewPr>
    <p:cSldViewPr snapToGrid="0" snapToObjects="1">
      <p:cViewPr varScale="1">
        <p:scale>
          <a:sx n="105" d="100"/>
          <a:sy n="105" d="100"/>
        </p:scale>
        <p:origin x="-120" y="-848"/>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notesMaster" Target="notesMasters/notesMaster1.xml"/><Relationship Id="rId28" Type="http://schemas.openxmlformats.org/officeDocument/2006/relationships/handoutMaster" Target="handoutMasters/handoutMaster1.xml"/><Relationship Id="rId29" Type="http://schemas.openxmlformats.org/officeDocument/2006/relationships/printerSettings" Target="printerSettings/printerSettings1.bin"/><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presProps" Target="presProps.xml"/><Relationship Id="rId31" Type="http://schemas.openxmlformats.org/officeDocument/2006/relationships/viewProps" Target="viewProps.xml"/><Relationship Id="rId32" Type="http://schemas.openxmlformats.org/officeDocument/2006/relationships/theme" Target="theme/theme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C5A2757-C0F9-9C48-91F5-24F34104C637}" type="datetimeFigureOut">
              <a:rPr kumimoji="1" lang="ja-JP" altLang="en-US" smtClean="0"/>
              <a:t>17/11/19</a:t>
            </a:fld>
            <a:endParaRPr kumimoji="1" lang="ja-JP" altLang="en-US"/>
          </a:p>
        </p:txBody>
      </p:sp>
      <p:sp>
        <p:nvSpPr>
          <p:cNvPr id="4" name="フッター プレースホルダー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a:p>
        </p:txBody>
      </p:sp>
      <p:sp>
        <p:nvSpPr>
          <p:cNvPr id="5" name="スライド番号プレースホルダー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F194807-D748-4345-ABA4-82567EB9603F}" type="slidenum">
              <a:rPr kumimoji="1" lang="ja-JP" altLang="en-US" smtClean="0"/>
              <a:t>‹#›</a:t>
            </a:fld>
            <a:endParaRPr kumimoji="1" lang="ja-JP" altLang="en-US"/>
          </a:p>
        </p:txBody>
      </p:sp>
    </p:spTree>
    <p:extLst>
      <p:ext uri="{BB962C8B-B14F-4D97-AF65-F5344CB8AC3E}">
        <p14:creationId xmlns:p14="http://schemas.microsoft.com/office/powerpoint/2010/main" val="38450086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135CAAF-94D1-A646-AEF9-2C32895B97DD}" type="datetimeFigureOut">
              <a:rPr kumimoji="1" lang="ja-JP" altLang="en-US" smtClean="0"/>
              <a:t>17/11/19</a:t>
            </a:fld>
            <a:endParaRPr kumimoji="1" lang="ja-JP" altLang="en-US"/>
          </a:p>
        </p:txBody>
      </p:sp>
      <p:sp>
        <p:nvSpPr>
          <p:cNvPr id="4" name="スライド イメージ プレースホルダー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81D11AE-3CC0-3D40-8BCD-43EEBD0B2A0C}" type="slidenum">
              <a:rPr kumimoji="1" lang="ja-JP" altLang="en-US" smtClean="0"/>
              <a:t>‹#›</a:t>
            </a:fld>
            <a:endParaRPr kumimoji="1" lang="ja-JP" altLang="en-US"/>
          </a:p>
        </p:txBody>
      </p:sp>
    </p:spTree>
    <p:extLst>
      <p:ext uri="{BB962C8B-B14F-4D97-AF65-F5344CB8AC3E}">
        <p14:creationId xmlns:p14="http://schemas.microsoft.com/office/powerpoint/2010/main" val="488459032"/>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kumimoji="1" sz="1200" kern="1200">
        <a:solidFill>
          <a:schemeClr val="tx1"/>
        </a:solidFill>
        <a:latin typeface="+mn-lt"/>
        <a:ea typeface="+mn-ea"/>
        <a:cs typeface="+mn-cs"/>
      </a:defRPr>
    </a:lvl1pPr>
    <a:lvl2pPr marL="457200" algn="l" defTabSz="457200" rtl="0" eaLnBrk="1" latinLnBrk="0" hangingPunct="1">
      <a:defRPr kumimoji="1" sz="1200" kern="1200">
        <a:solidFill>
          <a:schemeClr val="tx1"/>
        </a:solidFill>
        <a:latin typeface="+mn-lt"/>
        <a:ea typeface="+mn-ea"/>
        <a:cs typeface="+mn-cs"/>
      </a:defRPr>
    </a:lvl2pPr>
    <a:lvl3pPr marL="914400" algn="l" defTabSz="457200" rtl="0" eaLnBrk="1" latinLnBrk="0" hangingPunct="1">
      <a:defRPr kumimoji="1" sz="1200" kern="1200">
        <a:solidFill>
          <a:schemeClr val="tx1"/>
        </a:solidFill>
        <a:latin typeface="+mn-lt"/>
        <a:ea typeface="+mn-ea"/>
        <a:cs typeface="+mn-cs"/>
      </a:defRPr>
    </a:lvl3pPr>
    <a:lvl4pPr marL="1371600" algn="l" defTabSz="457200" rtl="0" eaLnBrk="1" latinLnBrk="0" hangingPunct="1">
      <a:defRPr kumimoji="1" sz="1200" kern="1200">
        <a:solidFill>
          <a:schemeClr val="tx1"/>
        </a:solidFill>
        <a:latin typeface="+mn-lt"/>
        <a:ea typeface="+mn-ea"/>
        <a:cs typeface="+mn-cs"/>
      </a:defRPr>
    </a:lvl4pPr>
    <a:lvl5pPr marL="1828800" algn="l" defTabSz="457200" rtl="0" eaLnBrk="1" latinLnBrk="0" hangingPunct="1">
      <a:defRPr kumimoji="1" sz="1200" kern="1200">
        <a:solidFill>
          <a:schemeClr val="tx1"/>
        </a:solidFill>
        <a:latin typeface="+mn-lt"/>
        <a:ea typeface="+mn-ea"/>
        <a:cs typeface="+mn-cs"/>
      </a:defRPr>
    </a:lvl5pPr>
    <a:lvl6pPr marL="2286000" algn="l" defTabSz="457200" rtl="0" eaLnBrk="1" latinLnBrk="0" hangingPunct="1">
      <a:defRPr kumimoji="1" sz="1200" kern="1200">
        <a:solidFill>
          <a:schemeClr val="tx1"/>
        </a:solidFill>
        <a:latin typeface="+mn-lt"/>
        <a:ea typeface="+mn-ea"/>
        <a:cs typeface="+mn-cs"/>
      </a:defRPr>
    </a:lvl6pPr>
    <a:lvl7pPr marL="2743200" algn="l" defTabSz="457200" rtl="0" eaLnBrk="1" latinLnBrk="0" hangingPunct="1">
      <a:defRPr kumimoji="1" sz="1200" kern="1200">
        <a:solidFill>
          <a:schemeClr val="tx1"/>
        </a:solidFill>
        <a:latin typeface="+mn-lt"/>
        <a:ea typeface="+mn-ea"/>
        <a:cs typeface="+mn-cs"/>
      </a:defRPr>
    </a:lvl7pPr>
    <a:lvl8pPr marL="3200400" algn="l" defTabSz="457200" rtl="0" eaLnBrk="1" latinLnBrk="0" hangingPunct="1">
      <a:defRPr kumimoji="1" sz="1200" kern="1200">
        <a:solidFill>
          <a:schemeClr val="tx1"/>
        </a:solidFill>
        <a:latin typeface="+mn-lt"/>
        <a:ea typeface="+mn-ea"/>
        <a:cs typeface="+mn-cs"/>
      </a:defRPr>
    </a:lvl8pPr>
    <a:lvl9pPr marL="3657600" algn="l" defTabSz="4572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F81D11AE-3CC0-3D40-8BCD-43EEBD0B2A0C}" type="slidenum">
              <a:rPr kumimoji="1" lang="ja-JP" altLang="en-US" smtClean="0"/>
              <a:t>8</a:t>
            </a:fld>
            <a:endParaRPr kumimoji="1" lang="ja-JP" altLang="en-US"/>
          </a:p>
        </p:txBody>
      </p:sp>
    </p:spTree>
    <p:extLst>
      <p:ext uri="{BB962C8B-B14F-4D97-AF65-F5344CB8AC3E}">
        <p14:creationId xmlns:p14="http://schemas.microsoft.com/office/powerpoint/2010/main" val="27394564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F81D11AE-3CC0-3D40-8BCD-43EEBD0B2A0C}" type="slidenum">
              <a:rPr kumimoji="1" lang="ja-JP" altLang="en-US" smtClean="0"/>
              <a:t>9</a:t>
            </a:fld>
            <a:endParaRPr kumimoji="1" lang="ja-JP" altLang="en-US"/>
          </a:p>
        </p:txBody>
      </p:sp>
    </p:spTree>
    <p:extLst>
      <p:ext uri="{BB962C8B-B14F-4D97-AF65-F5344CB8AC3E}">
        <p14:creationId xmlns:p14="http://schemas.microsoft.com/office/powerpoint/2010/main" val="27394564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F81D11AE-3CC0-3D40-8BCD-43EEBD0B2A0C}" type="slidenum">
              <a:rPr kumimoji="1" lang="ja-JP" altLang="en-US" smtClean="0"/>
              <a:t>10</a:t>
            </a:fld>
            <a:endParaRPr kumimoji="1" lang="ja-JP" altLang="en-US"/>
          </a:p>
        </p:txBody>
      </p:sp>
    </p:spTree>
    <p:extLst>
      <p:ext uri="{BB962C8B-B14F-4D97-AF65-F5344CB8AC3E}">
        <p14:creationId xmlns:p14="http://schemas.microsoft.com/office/powerpoint/2010/main" val="31409742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F81D11AE-3CC0-3D40-8BCD-43EEBD0B2A0C}" type="slidenum">
              <a:rPr kumimoji="1" lang="ja-JP" altLang="en-US" smtClean="0"/>
              <a:t>11</a:t>
            </a:fld>
            <a:endParaRPr kumimoji="1" lang="ja-JP" altLang="en-US"/>
          </a:p>
        </p:txBody>
      </p:sp>
    </p:spTree>
    <p:extLst>
      <p:ext uri="{BB962C8B-B14F-4D97-AF65-F5344CB8AC3E}">
        <p14:creationId xmlns:p14="http://schemas.microsoft.com/office/powerpoint/2010/main" val="9013435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F81D11AE-3CC0-3D40-8BCD-43EEBD0B2A0C}" type="slidenum">
              <a:rPr kumimoji="1" lang="ja-JP" altLang="en-US" smtClean="0"/>
              <a:t>14</a:t>
            </a:fld>
            <a:endParaRPr kumimoji="1" lang="ja-JP" altLang="en-US"/>
          </a:p>
        </p:txBody>
      </p:sp>
    </p:spTree>
    <p:extLst>
      <p:ext uri="{BB962C8B-B14F-4D97-AF65-F5344CB8AC3E}">
        <p14:creationId xmlns:p14="http://schemas.microsoft.com/office/powerpoint/2010/main" val="40217864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F81D11AE-3CC0-3D40-8BCD-43EEBD0B2A0C}" type="slidenum">
              <a:rPr kumimoji="1" lang="ja-JP" altLang="en-US" smtClean="0"/>
              <a:t>16</a:t>
            </a:fld>
            <a:endParaRPr kumimoji="1" lang="ja-JP" altLang="en-US"/>
          </a:p>
        </p:txBody>
      </p:sp>
    </p:spTree>
    <p:extLst>
      <p:ext uri="{BB962C8B-B14F-4D97-AF65-F5344CB8AC3E}">
        <p14:creationId xmlns:p14="http://schemas.microsoft.com/office/powerpoint/2010/main" val="18307704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F81D11AE-3CC0-3D40-8BCD-43EEBD0B2A0C}" type="slidenum">
              <a:rPr kumimoji="1" lang="ja-JP" altLang="en-US" smtClean="0"/>
              <a:t>17</a:t>
            </a:fld>
            <a:endParaRPr kumimoji="1" lang="ja-JP" altLang="en-US"/>
          </a:p>
        </p:txBody>
      </p:sp>
    </p:spTree>
    <p:extLst>
      <p:ext uri="{BB962C8B-B14F-4D97-AF65-F5344CB8AC3E}">
        <p14:creationId xmlns:p14="http://schemas.microsoft.com/office/powerpoint/2010/main" val="18307704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F81D11AE-3CC0-3D40-8BCD-43EEBD0B2A0C}" type="slidenum">
              <a:rPr kumimoji="1" lang="ja-JP" altLang="en-US" smtClean="0"/>
              <a:t>20</a:t>
            </a:fld>
            <a:endParaRPr kumimoji="1" lang="ja-JP" altLang="en-US"/>
          </a:p>
        </p:txBody>
      </p:sp>
    </p:spTree>
    <p:extLst>
      <p:ext uri="{BB962C8B-B14F-4D97-AF65-F5344CB8AC3E}">
        <p14:creationId xmlns:p14="http://schemas.microsoft.com/office/powerpoint/2010/main" val="36343881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9" name="サブタイトル 8"/>
          <p:cNvSpPr>
            <a:spLocks noGrp="1"/>
          </p:cNvSpPr>
          <p:nvPr>
            <p:ph type="subTitle" idx="1"/>
          </p:nvPr>
        </p:nvSpPr>
        <p:spPr>
          <a:xfrm>
            <a:off x="457200" y="3699804"/>
            <a:ext cx="8305800" cy="1143000"/>
          </a:xfrm>
        </p:spPr>
        <p:txBody>
          <a:bodyPr>
            <a:noAutofit/>
          </a:bodyPr>
          <a:lstStyle>
            <a:lvl1pPr marL="0" indent="0" algn="ctr">
              <a:buNone/>
              <a:defRPr sz="2200" spc="100" baseline="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endParaRPr kumimoji="0" lang="en-US"/>
          </a:p>
        </p:txBody>
      </p:sp>
      <p:sp>
        <p:nvSpPr>
          <p:cNvPr id="28" name="タイトル 27"/>
          <p:cNvSpPr>
            <a:spLocks noGrp="1"/>
          </p:cNvSpPr>
          <p:nvPr>
            <p:ph type="ctrTitle"/>
          </p:nvPr>
        </p:nvSpPr>
        <p:spPr>
          <a:xfrm>
            <a:off x="457200" y="1433732"/>
            <a:ext cx="8305800" cy="1981200"/>
          </a:xfrm>
          <a:ln w="6350" cap="rnd">
            <a:noFill/>
          </a:ln>
        </p:spPr>
        <p:txBody>
          <a:bodyPr anchor="b" anchorCtr="0">
            <a:noAutofit/>
          </a:bodyPr>
          <a:lstStyle>
            <a:lvl1pPr algn="ctr">
              <a:defRPr lang="en-US" sz="4800" b="0" dirty="0">
                <a:ln w="3200">
                  <a:solidFill>
                    <a:schemeClr val="bg2">
                      <a:shade val="75000"/>
                      <a:alpha val="25000"/>
                    </a:schemeClr>
                  </a:solidFill>
                  <a:prstDash val="solid"/>
                  <a:round/>
                </a:ln>
                <a:solidFill>
                  <a:srgbClr val="F9F9F9"/>
                </a:solidFill>
                <a:effectLst>
                  <a:innerShdw blurRad="50800" dist="25400" dir="13500000">
                    <a:srgbClr val="000000">
                      <a:alpha val="70000"/>
                    </a:srgbClr>
                  </a:innerShdw>
                </a:effectLst>
              </a:defRPr>
            </a:lvl1pPr>
          </a:lstStyle>
          <a:p>
            <a:endParaRPr kumimoji="0" lang="en-US"/>
          </a:p>
        </p:txBody>
      </p:sp>
      <p:cxnSp>
        <p:nvCxnSpPr>
          <p:cNvPr id="8" name="直線コネクタ 7"/>
          <p:cNvCxnSpPr/>
          <p:nvPr/>
        </p:nvCxnSpPr>
        <p:spPr>
          <a:xfrm>
            <a:off x="1463626" y="3550126"/>
            <a:ext cx="2971800" cy="1588"/>
          </a:xfrm>
          <a:prstGeom prst="line">
            <a:avLst/>
          </a:prstGeom>
          <a:ln w="9525" cap="flat" cmpd="sng" algn="ctr">
            <a:solidFill>
              <a:schemeClr val="bg2">
                <a:tint val="20000"/>
              </a:schemeClr>
            </a:solidFill>
            <a:prstDash val="solid"/>
          </a:ln>
          <a:effectLst>
            <a:outerShdw blurRad="31750" dir="2700000" algn="tl" rotWithShape="0">
              <a:srgbClr val="000000">
                <a:alpha val="55000"/>
              </a:srgbClr>
            </a:outerShdw>
          </a:effectLst>
        </p:spPr>
        <p:style>
          <a:lnRef idx="1">
            <a:schemeClr val="accent1"/>
          </a:lnRef>
          <a:fillRef idx="0">
            <a:schemeClr val="accent1"/>
          </a:fillRef>
          <a:effectRef idx="0">
            <a:schemeClr val="accent1"/>
          </a:effectRef>
          <a:fontRef idx="minor">
            <a:schemeClr val="tx1"/>
          </a:fontRef>
        </p:style>
      </p:cxnSp>
      <p:cxnSp>
        <p:nvCxnSpPr>
          <p:cNvPr id="13" name="直線コネクタ 12"/>
          <p:cNvCxnSpPr/>
          <p:nvPr/>
        </p:nvCxnSpPr>
        <p:spPr>
          <a:xfrm>
            <a:off x="4708574" y="3550126"/>
            <a:ext cx="2971800" cy="1588"/>
          </a:xfrm>
          <a:prstGeom prst="line">
            <a:avLst/>
          </a:prstGeom>
          <a:ln w="9525" cap="flat" cmpd="sng" algn="ctr">
            <a:solidFill>
              <a:schemeClr val="bg2">
                <a:tint val="20000"/>
              </a:schemeClr>
            </a:solidFill>
            <a:prstDash val="solid"/>
          </a:ln>
          <a:effectLst>
            <a:outerShdw blurRad="31750" dir="2700000" algn="tl" rotWithShape="0">
              <a:srgbClr val="000000">
                <a:alpha val="55000"/>
              </a:srgbClr>
            </a:outerShdw>
          </a:effectLst>
        </p:spPr>
        <p:style>
          <a:lnRef idx="1">
            <a:schemeClr val="accent1"/>
          </a:lnRef>
          <a:fillRef idx="0">
            <a:schemeClr val="accent1"/>
          </a:fillRef>
          <a:effectRef idx="0">
            <a:schemeClr val="accent1"/>
          </a:effectRef>
          <a:fontRef idx="minor">
            <a:schemeClr val="tx1"/>
          </a:fontRef>
        </p:style>
      </p:cxnSp>
      <p:sp>
        <p:nvSpPr>
          <p:cNvPr id="14" name="円/楕円 13"/>
          <p:cNvSpPr/>
          <p:nvPr/>
        </p:nvSpPr>
        <p:spPr>
          <a:xfrm>
            <a:off x="4540348" y="3526302"/>
            <a:ext cx="45720" cy="45720"/>
          </a:xfrm>
          <a:prstGeom prst="ellipse">
            <a:avLst/>
          </a:prstGeom>
          <a:effectLst>
            <a:outerShdw blurRad="31750" dir="2700000" algn="tl" rotWithShape="0">
              <a:srgbClr val="000000">
                <a:alpha val="55000"/>
              </a:srgbClr>
            </a:outerShdw>
          </a:effectLst>
        </p:spPr>
        <p:style>
          <a:lnRef idx="2">
            <a:schemeClr val="accent2"/>
          </a:lnRef>
          <a:fillRef idx="1">
            <a:schemeClr val="accent2"/>
          </a:fillRef>
          <a:effectRef idx="0">
            <a:schemeClr val="accent2"/>
          </a:effectRef>
          <a:fontRef idx="minor">
            <a:schemeClr val="lt1"/>
          </a:fontRef>
        </p:style>
        <p:txBody>
          <a:bodyPr rtlCol="0" anchor="ctr"/>
          <a:lstStyle/>
          <a:p>
            <a:pPr algn="ctr" eaLnBrk="1" latinLnBrk="0" hangingPunct="1"/>
            <a:endParaRPr kumimoji="0" lang="en-US"/>
          </a:p>
        </p:txBody>
      </p:sp>
      <p:sp>
        <p:nvSpPr>
          <p:cNvPr id="15" name="日付プレースホルダー 14"/>
          <p:cNvSpPr>
            <a:spLocks noGrp="1"/>
          </p:cNvSpPr>
          <p:nvPr>
            <p:ph type="dt" sz="half" idx="10"/>
          </p:nvPr>
        </p:nvSpPr>
        <p:spPr/>
        <p:txBody>
          <a:bodyPr/>
          <a:lstStyle/>
          <a:p>
            <a:pPr eaLnBrk="1" latinLnBrk="0" hangingPunct="1"/>
            <a:endParaRPr lang="en-US"/>
          </a:p>
        </p:txBody>
      </p:sp>
      <p:sp>
        <p:nvSpPr>
          <p:cNvPr id="16" name="スライド番号プレースホルダー 15"/>
          <p:cNvSpPr>
            <a:spLocks noGrp="1"/>
          </p:cNvSpPr>
          <p:nvPr>
            <p:ph type="sldNum" sz="quarter" idx="11"/>
          </p:nvPr>
        </p:nvSpPr>
        <p:spPr/>
        <p:txBody>
          <a:bodyPr/>
          <a:lstStyle/>
          <a:p>
            <a:fld id="{D2E57653-3E58-4892-A7ED-712530ACC680}" type="slidenum">
              <a:rPr kumimoji="0" lang="en-US" smtClean="0"/>
              <a:pPr eaLnBrk="1" latinLnBrk="0" hangingPunct="1"/>
              <a:t>‹#›</a:t>
            </a:fld>
            <a:endParaRPr kumimoji="0" lang="en-US"/>
          </a:p>
        </p:txBody>
      </p:sp>
      <p:sp>
        <p:nvSpPr>
          <p:cNvPr id="17" name="フッター プレースホルダー 16"/>
          <p:cNvSpPr>
            <a:spLocks noGrp="1"/>
          </p:cNvSpPr>
          <p:nvPr>
            <p:ph type="ftr" sz="quarter" idx="12"/>
          </p:nvPr>
        </p:nvSpPr>
        <p:spPr/>
        <p:txBody>
          <a:bodyPr/>
          <a:lstStyle/>
          <a:p>
            <a:endParaRPr kumimoji="0"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0" lang="en-US"/>
          </a:p>
        </p:txBody>
      </p:sp>
      <p:sp>
        <p:nvSpPr>
          <p:cNvPr id="3" name="縦書きテキスト プレースホルダー 2"/>
          <p:cNvSpPr>
            <a:spLocks noGrp="1"/>
          </p:cNvSpPr>
          <p:nvPr>
            <p:ph type="body" orient="vert" idx="1"/>
          </p:nvPr>
        </p:nvSpPr>
        <p:spPr/>
        <p:txBody>
          <a:bodyPr vert="eaVert"/>
          <a:lstStyle/>
          <a:p>
            <a:pPr lvl="0" eaLnBrk="1" latinLnBrk="0" hangingPunct="1"/>
            <a:endParaRPr/>
          </a:p>
          <a:p>
            <a:pPr lvl="1" eaLnBrk="1" latinLnBrk="0" hangingPunct="1"/>
            <a:endParaRPr/>
          </a:p>
          <a:p>
            <a:pPr lvl="2" eaLnBrk="1" latinLnBrk="0" hangingPunct="1"/>
            <a:endParaRPr/>
          </a:p>
          <a:p>
            <a:pPr lvl="3" eaLnBrk="1" latinLnBrk="0" hangingPunct="1"/>
            <a:endParaRPr/>
          </a:p>
          <a:p>
            <a:pPr lvl="4" eaLnBrk="1" latinLnBrk="0" hangingPunct="1"/>
            <a:endParaRPr kumimoji="0" lang="en-US"/>
          </a:p>
        </p:txBody>
      </p:sp>
      <p:sp>
        <p:nvSpPr>
          <p:cNvPr id="4" name="日付プレースホルダー 3"/>
          <p:cNvSpPr>
            <a:spLocks noGrp="1"/>
          </p:cNvSpPr>
          <p:nvPr>
            <p:ph type="dt" sz="half" idx="10"/>
          </p:nvPr>
        </p:nvSpPr>
        <p:spPr/>
        <p:txBody>
          <a:bodyPr/>
          <a:lstStyle/>
          <a:p>
            <a:pPr eaLnBrk="1" latinLnBrk="0" hangingPunct="1"/>
            <a:endParaRPr lang="en-US"/>
          </a:p>
        </p:txBody>
      </p:sp>
      <p:sp>
        <p:nvSpPr>
          <p:cNvPr id="5" name="フッター プレースホルダー 4"/>
          <p:cNvSpPr>
            <a:spLocks noGrp="1"/>
          </p:cNvSpPr>
          <p:nvPr>
            <p:ph type="ftr" sz="quarter" idx="11"/>
          </p:nvPr>
        </p:nvSpPr>
        <p:spPr/>
        <p:txBody>
          <a:bodyPr/>
          <a:lstStyle/>
          <a:p>
            <a:endParaRPr kumimoji="0" lang="en-US"/>
          </a:p>
        </p:txBody>
      </p:sp>
      <p:sp>
        <p:nvSpPr>
          <p:cNvPr id="6" name="スライド番号プレースホルダー 5"/>
          <p:cNvSpPr>
            <a:spLocks noGrp="1"/>
          </p:cNvSpPr>
          <p:nvPr>
            <p:ph type="sldNum" sz="quarter" idx="12"/>
          </p:nvPr>
        </p:nvSpPr>
        <p:spPr/>
        <p:txBody>
          <a:bodyPr/>
          <a:lstStyle/>
          <a:p>
            <a:fld id="{D2E57653-3E58-4892-A7ED-712530ACC680}" type="slidenum">
              <a:rPr kumimoji="0" lang="en-US" smtClean="0"/>
              <a:pPr eaLnBrk="1" latinLnBrk="0" hangingPunct="1"/>
              <a:t>‹#›</a:t>
            </a:fld>
            <a:endParaRPr kumimoji="0"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6629400" y="274638"/>
            <a:ext cx="2057400" cy="5851525"/>
          </a:xfrm>
        </p:spPr>
        <p:txBody>
          <a:bodyPr vert="eaVert"/>
          <a:lstStyle/>
          <a:p>
            <a:endParaRPr kumimoji="0" lang="en-US"/>
          </a:p>
        </p:txBody>
      </p:sp>
      <p:sp>
        <p:nvSpPr>
          <p:cNvPr id="3" name="縦書きテキスト プレースホルダー 2"/>
          <p:cNvSpPr>
            <a:spLocks noGrp="1"/>
          </p:cNvSpPr>
          <p:nvPr>
            <p:ph type="body" orient="vert" idx="1"/>
          </p:nvPr>
        </p:nvSpPr>
        <p:spPr>
          <a:xfrm>
            <a:off x="457200" y="274638"/>
            <a:ext cx="6019800" cy="5851525"/>
          </a:xfrm>
        </p:spPr>
        <p:txBody>
          <a:bodyPr vert="eaVert"/>
          <a:lstStyle/>
          <a:p>
            <a:pPr lvl="0" eaLnBrk="1" latinLnBrk="0" hangingPunct="1"/>
            <a:endParaRPr/>
          </a:p>
          <a:p>
            <a:pPr lvl="1" eaLnBrk="1" latinLnBrk="0" hangingPunct="1"/>
            <a:endParaRPr/>
          </a:p>
          <a:p>
            <a:pPr lvl="2" eaLnBrk="1" latinLnBrk="0" hangingPunct="1"/>
            <a:endParaRPr/>
          </a:p>
          <a:p>
            <a:pPr lvl="3" eaLnBrk="1" latinLnBrk="0" hangingPunct="1"/>
            <a:endParaRPr/>
          </a:p>
          <a:p>
            <a:pPr lvl="4" eaLnBrk="1" latinLnBrk="0" hangingPunct="1"/>
            <a:endParaRPr kumimoji="0" lang="en-US"/>
          </a:p>
        </p:txBody>
      </p:sp>
      <p:sp>
        <p:nvSpPr>
          <p:cNvPr id="4" name="日付プレースホルダー 3"/>
          <p:cNvSpPr>
            <a:spLocks noGrp="1"/>
          </p:cNvSpPr>
          <p:nvPr>
            <p:ph type="dt" sz="half" idx="10"/>
          </p:nvPr>
        </p:nvSpPr>
        <p:spPr/>
        <p:txBody>
          <a:bodyPr/>
          <a:lstStyle/>
          <a:p>
            <a:pPr eaLnBrk="1" latinLnBrk="0" hangingPunct="1"/>
            <a:endParaRPr lang="en-US"/>
          </a:p>
        </p:txBody>
      </p:sp>
      <p:sp>
        <p:nvSpPr>
          <p:cNvPr id="5" name="フッター プレースホルダー 4"/>
          <p:cNvSpPr>
            <a:spLocks noGrp="1"/>
          </p:cNvSpPr>
          <p:nvPr>
            <p:ph type="ftr" sz="quarter" idx="11"/>
          </p:nvPr>
        </p:nvSpPr>
        <p:spPr/>
        <p:txBody>
          <a:bodyPr/>
          <a:lstStyle/>
          <a:p>
            <a:endParaRPr kumimoji="0" lang="en-US"/>
          </a:p>
        </p:txBody>
      </p:sp>
      <p:sp>
        <p:nvSpPr>
          <p:cNvPr id="6" name="スライド番号プレースホルダー 5"/>
          <p:cNvSpPr>
            <a:spLocks noGrp="1"/>
          </p:cNvSpPr>
          <p:nvPr>
            <p:ph type="sldNum" sz="quarter" idx="12"/>
          </p:nvPr>
        </p:nvSpPr>
        <p:spPr/>
        <p:txBody>
          <a:bodyPr/>
          <a:lstStyle/>
          <a:p>
            <a:fld id="{D2E57653-3E58-4892-A7ED-712530ACC680}" type="slidenum">
              <a:rPr kumimoji="0" lang="en-US" smtClean="0"/>
              <a:pPr eaLnBrk="1" latinLnBrk="0" hangingPunct="1"/>
              <a:t>‹#›</a:t>
            </a:fld>
            <a:endParaRPr kumimoji="0"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9" name="コンテンツ プレースホルダー 8"/>
          <p:cNvSpPr>
            <a:spLocks noGrp="1"/>
          </p:cNvSpPr>
          <p:nvPr>
            <p:ph idx="1"/>
          </p:nvPr>
        </p:nvSpPr>
        <p:spPr>
          <a:xfrm>
            <a:off x="457200" y="946360"/>
            <a:ext cx="8229600" cy="5149640"/>
          </a:xfrm>
        </p:spPr>
        <p:txBody>
          <a:bodyPr/>
          <a:lstStyle>
            <a:lvl1pPr>
              <a:defRPr sz="2800" b="0" i="0">
                <a:latin typeface="Times New Roman"/>
                <a:cs typeface="Times New Roman"/>
              </a:defRPr>
            </a:lvl1pPr>
            <a:lvl2pPr>
              <a:buClr>
                <a:schemeClr val="bg2"/>
              </a:buClr>
              <a:defRPr/>
            </a:lvl2pPr>
          </a:lstStyle>
          <a:p>
            <a:pPr lvl="0" eaLnBrk="1" latinLnBrk="0" hangingPunct="1"/>
            <a:endParaRPr dirty="0"/>
          </a:p>
          <a:p>
            <a:pPr lvl="1" eaLnBrk="1" latinLnBrk="0" hangingPunct="1"/>
            <a:endParaRPr dirty="0"/>
          </a:p>
          <a:p>
            <a:pPr lvl="2" eaLnBrk="1" latinLnBrk="0" hangingPunct="1"/>
            <a:endParaRPr dirty="0"/>
          </a:p>
          <a:p>
            <a:pPr lvl="3" eaLnBrk="1" latinLnBrk="0" hangingPunct="1"/>
            <a:endParaRPr dirty="0"/>
          </a:p>
          <a:p>
            <a:pPr lvl="4" eaLnBrk="1" latinLnBrk="0" hangingPunct="1"/>
            <a:endParaRPr kumimoji="0" lang="en-US" dirty="0"/>
          </a:p>
        </p:txBody>
      </p:sp>
      <p:sp>
        <p:nvSpPr>
          <p:cNvPr id="3" name="タイトル 2"/>
          <p:cNvSpPr>
            <a:spLocks noGrp="1"/>
          </p:cNvSpPr>
          <p:nvPr>
            <p:ph type="title"/>
          </p:nvPr>
        </p:nvSpPr>
        <p:spPr>
          <a:xfrm>
            <a:off x="457200" y="152400"/>
            <a:ext cx="8229600" cy="793960"/>
          </a:xfrm>
        </p:spPr>
        <p:txBody>
          <a:bodyPr/>
          <a:lstStyle>
            <a:lvl1pPr algn="ctr">
              <a:defRPr>
                <a:latin typeface="Century Gothic"/>
                <a:cs typeface="Century Gothic"/>
              </a:defRPr>
            </a:lvl1pPr>
          </a:lstStyle>
          <a:p>
            <a:endParaRPr kumimoji="1" lang="ja-JP" altLang="en-US" dirty="0"/>
          </a:p>
        </p:txBody>
      </p:sp>
      <p:sp>
        <p:nvSpPr>
          <p:cNvPr id="4" name="日付プレースホルダー 3"/>
          <p:cNvSpPr>
            <a:spLocks noGrp="1"/>
          </p:cNvSpPr>
          <p:nvPr>
            <p:ph type="dt" sz="half" idx="10"/>
          </p:nvPr>
        </p:nvSpPr>
        <p:spPr/>
        <p:txBody>
          <a:bodyPr/>
          <a:lstStyle/>
          <a:p>
            <a:pPr eaLnBrk="1" latinLnBrk="0" hangingPunct="1"/>
            <a:endParaRPr lang="en-US"/>
          </a:p>
        </p:txBody>
      </p:sp>
      <p:sp>
        <p:nvSpPr>
          <p:cNvPr id="5" name="フッター プレースホルダー 4"/>
          <p:cNvSpPr>
            <a:spLocks noGrp="1"/>
          </p:cNvSpPr>
          <p:nvPr>
            <p:ph type="ftr" sz="quarter" idx="11"/>
          </p:nvPr>
        </p:nvSpPr>
        <p:spPr/>
        <p:txBody>
          <a:bodyPr/>
          <a:lstStyle/>
          <a:p>
            <a:endParaRPr kumimoji="0" lang="en-US"/>
          </a:p>
        </p:txBody>
      </p:sp>
      <p:sp>
        <p:nvSpPr>
          <p:cNvPr id="6" name="スライド番号プレースホルダー 5"/>
          <p:cNvSpPr>
            <a:spLocks noGrp="1"/>
          </p:cNvSpPr>
          <p:nvPr>
            <p:ph type="sldNum" sz="quarter" idx="12"/>
          </p:nvPr>
        </p:nvSpPr>
        <p:spPr/>
        <p:txBody>
          <a:bodyPr/>
          <a:lstStyle/>
          <a:p>
            <a:fld id="{D2E57653-3E58-4892-A7ED-712530ACC680}" type="slidenum">
              <a:rPr kumimoji="0" lang="en-US" smtClean="0"/>
              <a:pPr eaLnBrk="1" latinLnBrk="0" hangingPunct="1"/>
              <a:t>‹#›</a:t>
            </a:fld>
            <a:endParaRPr kumimoji="0" lang="en-US"/>
          </a:p>
        </p:txBody>
      </p:sp>
    </p:spTree>
  </p:cSld>
  <p:clrMapOvr>
    <a:masterClrMapping/>
  </p:clrMapOvr>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4" name="日付プレースホルダー 3"/>
          <p:cNvSpPr>
            <a:spLocks noGrp="1"/>
          </p:cNvSpPr>
          <p:nvPr>
            <p:ph type="dt" sz="half" idx="10"/>
          </p:nvPr>
        </p:nvSpPr>
        <p:spPr/>
        <p:txBody>
          <a:bodyPr/>
          <a:lstStyle/>
          <a:p>
            <a:pPr eaLnBrk="1" latinLnBrk="0" hangingPunct="1"/>
            <a:endParaRPr lang="en-US"/>
          </a:p>
        </p:txBody>
      </p:sp>
      <p:sp>
        <p:nvSpPr>
          <p:cNvPr id="5" name="フッター プレースホルダー 4"/>
          <p:cNvSpPr>
            <a:spLocks noGrp="1"/>
          </p:cNvSpPr>
          <p:nvPr>
            <p:ph type="ftr" sz="quarter" idx="11"/>
          </p:nvPr>
        </p:nvSpPr>
        <p:spPr/>
        <p:txBody>
          <a:bodyPr/>
          <a:lstStyle/>
          <a:p>
            <a:endParaRPr kumimoji="0" lang="en-US"/>
          </a:p>
        </p:txBody>
      </p:sp>
      <p:sp>
        <p:nvSpPr>
          <p:cNvPr id="6" name="スライド番号プレースホルダー 5"/>
          <p:cNvSpPr>
            <a:spLocks noGrp="1"/>
          </p:cNvSpPr>
          <p:nvPr>
            <p:ph type="sldNum" sz="quarter" idx="12"/>
          </p:nvPr>
        </p:nvSpPr>
        <p:spPr/>
        <p:txBody>
          <a:bodyPr/>
          <a:lstStyle/>
          <a:p>
            <a:fld id="{D2E57653-3E58-4892-A7ED-712530ACC680}" type="slidenum">
              <a:rPr kumimoji="0" lang="en-US" smtClean="0"/>
              <a:pPr eaLnBrk="1" latinLnBrk="0" hangingPunct="1"/>
              <a:t>‹#›</a:t>
            </a:fld>
            <a:endParaRPr kumimoji="0" lang="en-US"/>
          </a:p>
        </p:txBody>
      </p:sp>
      <p:sp>
        <p:nvSpPr>
          <p:cNvPr id="2" name="タイトル 1"/>
          <p:cNvSpPr>
            <a:spLocks noGrp="1"/>
          </p:cNvSpPr>
          <p:nvPr>
            <p:ph type="title"/>
          </p:nvPr>
        </p:nvSpPr>
        <p:spPr>
          <a:xfrm>
            <a:off x="685800" y="3505200"/>
            <a:ext cx="7924800" cy="1371600"/>
          </a:xfrm>
        </p:spPr>
        <p:txBody>
          <a:bodyPr>
            <a:noAutofit/>
          </a:bodyPr>
          <a:lstStyle>
            <a:lvl1pPr algn="l" rtl="0">
              <a:spcBef>
                <a:spcPct val="0"/>
              </a:spcBef>
              <a:buNone/>
              <a:defRPr lang="en-US" sz="4800" b="0" dirty="0">
                <a:ln w="3200">
                  <a:solidFill>
                    <a:schemeClr val="bg2">
                      <a:shade val="25000"/>
                      <a:alpha val="25000"/>
                    </a:schemeClr>
                  </a:solidFill>
                  <a:prstDash val="solid"/>
                  <a:round/>
                </a:ln>
                <a:solidFill>
                  <a:srgbClr val="F9F9F9"/>
                </a:solidFill>
                <a:effectLst>
                  <a:innerShdw blurRad="38100" dist="25400" dir="13500000">
                    <a:prstClr val="black">
                      <a:alpha val="70000"/>
                    </a:prstClr>
                  </a:innerShdw>
                </a:effectLst>
              </a:defRPr>
            </a:lvl1pPr>
          </a:lstStyle>
          <a:p>
            <a:endParaRPr kumimoji="0" lang="en-US"/>
          </a:p>
        </p:txBody>
      </p:sp>
      <p:sp>
        <p:nvSpPr>
          <p:cNvPr id="3" name="テキスト プレースホルダー 2"/>
          <p:cNvSpPr>
            <a:spLocks noGrp="1"/>
          </p:cNvSpPr>
          <p:nvPr>
            <p:ph type="body" idx="1"/>
          </p:nvPr>
        </p:nvSpPr>
        <p:spPr>
          <a:xfrm>
            <a:off x="685800" y="4958864"/>
            <a:ext cx="7924800" cy="984736"/>
          </a:xfrm>
        </p:spPr>
        <p:txBody>
          <a:bodyPr anchor="t"/>
          <a:lstStyle>
            <a:lvl1pPr marL="0" indent="0">
              <a:buNone/>
              <a:defRPr sz="2000" spc="100" baseline="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endParaRPr kumimoji="0" lang="en-US"/>
          </a:p>
        </p:txBody>
      </p:sp>
      <p:cxnSp>
        <p:nvCxnSpPr>
          <p:cNvPr id="7" name="直線コネクタ 6"/>
          <p:cNvCxnSpPr/>
          <p:nvPr/>
        </p:nvCxnSpPr>
        <p:spPr>
          <a:xfrm>
            <a:off x="685800" y="4916992"/>
            <a:ext cx="7924800" cy="4301"/>
          </a:xfrm>
          <a:prstGeom prst="line">
            <a:avLst/>
          </a:prstGeom>
          <a:noFill/>
          <a:ln w="9525" cap="flat" cmpd="sng" algn="ctr">
            <a:solidFill>
              <a:srgbClr val="E9E9E8"/>
            </a:solidFill>
            <a:prstDash val="solid"/>
          </a:ln>
          <a:effectLst>
            <a:outerShdw blurRad="31750" dir="2700000" algn="tl" rotWithShape="0">
              <a:srgbClr val="000000">
                <a:alpha val="55000"/>
              </a:srgbClr>
            </a:outerShdw>
          </a:effectLst>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5" name="日付プレースホルダー 4"/>
          <p:cNvSpPr>
            <a:spLocks noGrp="1"/>
          </p:cNvSpPr>
          <p:nvPr>
            <p:ph type="dt" sz="half" idx="10"/>
          </p:nvPr>
        </p:nvSpPr>
        <p:spPr/>
        <p:txBody>
          <a:bodyPr/>
          <a:lstStyle/>
          <a:p>
            <a:pPr eaLnBrk="1" latinLnBrk="0" hangingPunct="1"/>
            <a:endParaRPr lang="en-US"/>
          </a:p>
        </p:txBody>
      </p:sp>
      <p:sp>
        <p:nvSpPr>
          <p:cNvPr id="6" name="フッター プレースホルダー 5"/>
          <p:cNvSpPr>
            <a:spLocks noGrp="1"/>
          </p:cNvSpPr>
          <p:nvPr>
            <p:ph type="ftr" sz="quarter" idx="11"/>
          </p:nvPr>
        </p:nvSpPr>
        <p:spPr/>
        <p:txBody>
          <a:bodyPr/>
          <a:lstStyle/>
          <a:p>
            <a:endParaRPr kumimoji="0" lang="en-US"/>
          </a:p>
        </p:txBody>
      </p:sp>
      <p:sp>
        <p:nvSpPr>
          <p:cNvPr id="7" name="スライド番号プレースホルダー 6"/>
          <p:cNvSpPr>
            <a:spLocks noGrp="1"/>
          </p:cNvSpPr>
          <p:nvPr>
            <p:ph type="sldNum" sz="quarter" idx="12"/>
          </p:nvPr>
        </p:nvSpPr>
        <p:spPr/>
        <p:txBody>
          <a:bodyPr/>
          <a:lstStyle/>
          <a:p>
            <a:fld id="{D2E57653-3E58-4892-A7ED-712530ACC680}" type="slidenum">
              <a:rPr kumimoji="0" lang="en-US" smtClean="0"/>
              <a:pPr eaLnBrk="1" latinLnBrk="0" hangingPunct="1"/>
              <a:t>‹#›</a:t>
            </a:fld>
            <a:endParaRPr kumimoji="0" lang="en-US"/>
          </a:p>
        </p:txBody>
      </p:sp>
      <p:sp>
        <p:nvSpPr>
          <p:cNvPr id="2" name="タイトル 1"/>
          <p:cNvSpPr>
            <a:spLocks noGrp="1"/>
          </p:cNvSpPr>
          <p:nvPr>
            <p:ph type="title"/>
          </p:nvPr>
        </p:nvSpPr>
        <p:spPr/>
        <p:txBody>
          <a:bodyPr/>
          <a:lstStyle/>
          <a:p>
            <a:endParaRPr kumimoji="0" lang="en-US"/>
          </a:p>
        </p:txBody>
      </p:sp>
      <p:sp>
        <p:nvSpPr>
          <p:cNvPr id="11" name="コンテンツ プレースホルダー 10"/>
          <p:cNvSpPr>
            <a:spLocks noGrp="1"/>
          </p:cNvSpPr>
          <p:nvPr>
            <p:ph sz="half" idx="1"/>
          </p:nvPr>
        </p:nvSpPr>
        <p:spPr>
          <a:xfrm>
            <a:off x="457200" y="1524000"/>
            <a:ext cx="4059936" cy="4572000"/>
          </a:xfrm>
        </p:spPr>
        <p:txBody>
          <a:bodyPr/>
          <a:lstStyle/>
          <a:p>
            <a:pPr lvl="0" eaLnBrk="1" latinLnBrk="0" hangingPunct="1"/>
            <a:endParaRPr/>
          </a:p>
          <a:p>
            <a:pPr lvl="1" eaLnBrk="1" latinLnBrk="0" hangingPunct="1"/>
            <a:endParaRPr/>
          </a:p>
          <a:p>
            <a:pPr lvl="2" eaLnBrk="1" latinLnBrk="0" hangingPunct="1"/>
            <a:endParaRPr/>
          </a:p>
          <a:p>
            <a:pPr lvl="3" eaLnBrk="1" latinLnBrk="0" hangingPunct="1"/>
            <a:endParaRPr/>
          </a:p>
          <a:p>
            <a:pPr lvl="4" eaLnBrk="1" latinLnBrk="0" hangingPunct="1"/>
            <a:endParaRPr kumimoji="0" lang="en-US"/>
          </a:p>
        </p:txBody>
      </p:sp>
      <p:sp>
        <p:nvSpPr>
          <p:cNvPr id="13" name="コンテンツ プレースホルダー 12"/>
          <p:cNvSpPr>
            <a:spLocks noGrp="1"/>
          </p:cNvSpPr>
          <p:nvPr>
            <p:ph sz="half" idx="2"/>
          </p:nvPr>
        </p:nvSpPr>
        <p:spPr>
          <a:xfrm>
            <a:off x="4648200" y="1524000"/>
            <a:ext cx="4059936" cy="4572000"/>
          </a:xfrm>
        </p:spPr>
        <p:txBody>
          <a:bodyPr/>
          <a:lstStyle/>
          <a:p>
            <a:pPr lvl="0" eaLnBrk="1" latinLnBrk="0" hangingPunct="1"/>
            <a:endParaRPr/>
          </a:p>
          <a:p>
            <a:pPr lvl="1" eaLnBrk="1" latinLnBrk="0" hangingPunct="1"/>
            <a:endParaRPr/>
          </a:p>
          <a:p>
            <a:pPr lvl="2" eaLnBrk="1" latinLnBrk="0" hangingPunct="1"/>
            <a:endParaRPr/>
          </a:p>
          <a:p>
            <a:pPr lvl="3" eaLnBrk="1" latinLnBrk="0" hangingPunct="1"/>
            <a:endParaRPr/>
          </a:p>
          <a:p>
            <a:pPr lvl="4" eaLnBrk="1" latinLnBrk="0" hangingPunct="1"/>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9" name="スライド番号プレースホルダー 8"/>
          <p:cNvSpPr>
            <a:spLocks noGrp="1"/>
          </p:cNvSpPr>
          <p:nvPr>
            <p:ph type="sldNum" sz="quarter" idx="12"/>
          </p:nvPr>
        </p:nvSpPr>
        <p:spPr/>
        <p:txBody>
          <a:bodyPr/>
          <a:lstStyle/>
          <a:p>
            <a:fld id="{D2E57653-3E58-4892-A7ED-712530ACC680}" type="slidenum">
              <a:rPr kumimoji="0" lang="en-US" smtClean="0"/>
              <a:pPr eaLnBrk="1" latinLnBrk="0" hangingPunct="1"/>
              <a:t>‹#›</a:t>
            </a:fld>
            <a:endParaRPr kumimoji="0" lang="en-US"/>
          </a:p>
        </p:txBody>
      </p:sp>
      <p:sp>
        <p:nvSpPr>
          <p:cNvPr id="8" name="フッター プレースホルダー 7"/>
          <p:cNvSpPr>
            <a:spLocks noGrp="1"/>
          </p:cNvSpPr>
          <p:nvPr>
            <p:ph type="ftr" sz="quarter" idx="11"/>
          </p:nvPr>
        </p:nvSpPr>
        <p:spPr/>
        <p:txBody>
          <a:bodyPr/>
          <a:lstStyle/>
          <a:p>
            <a:endParaRPr kumimoji="0" lang="en-US"/>
          </a:p>
        </p:txBody>
      </p:sp>
      <p:sp>
        <p:nvSpPr>
          <p:cNvPr id="7" name="日付プレースホルダー 6"/>
          <p:cNvSpPr>
            <a:spLocks noGrp="1"/>
          </p:cNvSpPr>
          <p:nvPr>
            <p:ph type="dt" sz="half" idx="10"/>
          </p:nvPr>
        </p:nvSpPr>
        <p:spPr/>
        <p:txBody>
          <a:bodyPr/>
          <a:lstStyle/>
          <a:p>
            <a:pPr eaLnBrk="1" latinLnBrk="0" hangingPunct="1"/>
            <a:endParaRPr lang="en-US"/>
          </a:p>
        </p:txBody>
      </p:sp>
      <p:sp>
        <p:nvSpPr>
          <p:cNvPr id="3" name="テキスト プレースホルダー 2"/>
          <p:cNvSpPr>
            <a:spLocks noGrp="1"/>
          </p:cNvSpPr>
          <p:nvPr>
            <p:ph type="body" idx="1"/>
          </p:nvPr>
        </p:nvSpPr>
        <p:spPr>
          <a:xfrm>
            <a:off x="457200" y="1399593"/>
            <a:ext cx="4040188" cy="762000"/>
          </a:xfrm>
          <a:noFill/>
          <a:ln w="25400" cap="rnd" cmpd="sng" algn="ctr">
            <a:noFill/>
            <a:prstDash val="solid"/>
          </a:ln>
          <a:effectLst>
            <a:softEdge rad="63500"/>
          </a:effectLst>
          <a:sp3d prstMaterial="flat"/>
        </p:spPr>
        <p:style>
          <a:lnRef idx="3">
            <a:schemeClr val="lt1"/>
          </a:lnRef>
          <a:fillRef idx="1">
            <a:schemeClr val="accent5"/>
          </a:fillRef>
          <a:effectRef idx="1">
            <a:schemeClr val="accent5"/>
          </a:effectRef>
          <a:fontRef idx="minor">
            <a:schemeClr val="lt1"/>
          </a:fontRef>
        </p:style>
        <p:txBody>
          <a:bodyPr lIns="91440" tIns="45720" rIns="91440" bIns="45720" anchor="b">
            <a:noAutofit/>
          </a:bodyPr>
          <a:lstStyle>
            <a:lvl1pPr marL="0" indent="0" algn="l">
              <a:spcBef>
                <a:spcPts val="0"/>
              </a:spcBef>
              <a:buNone/>
              <a:defRPr sz="2600" b="1">
                <a:solidFill>
                  <a:schemeClr val="tx2"/>
                </a:solidFill>
              </a:defRPr>
            </a:lvl1pPr>
            <a:lvl2pPr>
              <a:buNone/>
              <a:defRPr sz="2000" b="1"/>
            </a:lvl2pPr>
            <a:lvl3pPr>
              <a:buNone/>
              <a:defRPr sz="1800" b="1"/>
            </a:lvl3pPr>
            <a:lvl4pPr>
              <a:buNone/>
              <a:defRPr sz="1600" b="1"/>
            </a:lvl4pPr>
            <a:lvl5pPr>
              <a:buNone/>
              <a:defRPr sz="1600" b="1"/>
            </a:lvl5pPr>
          </a:lstStyle>
          <a:p>
            <a:pPr lvl="0" eaLnBrk="1" latinLnBrk="0" hangingPunct="1"/>
            <a:endParaRPr kumimoji="0" lang="en-US"/>
          </a:p>
        </p:txBody>
      </p:sp>
      <p:sp>
        <p:nvSpPr>
          <p:cNvPr id="32" name="コンテンツ プレースホルダー 31"/>
          <p:cNvSpPr>
            <a:spLocks noGrp="1"/>
          </p:cNvSpPr>
          <p:nvPr>
            <p:ph sz="half" idx="2"/>
          </p:nvPr>
        </p:nvSpPr>
        <p:spPr>
          <a:xfrm>
            <a:off x="457200" y="2201896"/>
            <a:ext cx="4038600" cy="3913632"/>
          </a:xfrm>
        </p:spPr>
        <p:txBody>
          <a:bodyPr/>
          <a:lstStyle/>
          <a:p>
            <a:pPr lvl="0" eaLnBrk="1" latinLnBrk="0" hangingPunct="1"/>
            <a:endParaRPr/>
          </a:p>
          <a:p>
            <a:pPr lvl="1" eaLnBrk="1" latinLnBrk="0" hangingPunct="1"/>
            <a:endParaRPr/>
          </a:p>
          <a:p>
            <a:pPr lvl="2" eaLnBrk="1" latinLnBrk="0" hangingPunct="1"/>
            <a:endParaRPr/>
          </a:p>
          <a:p>
            <a:pPr lvl="3" eaLnBrk="1" latinLnBrk="0" hangingPunct="1"/>
            <a:endParaRPr/>
          </a:p>
          <a:p>
            <a:pPr lvl="4" eaLnBrk="1" latinLnBrk="0" hangingPunct="1"/>
            <a:endParaRPr kumimoji="0" lang="en-US"/>
          </a:p>
        </p:txBody>
      </p:sp>
      <p:sp>
        <p:nvSpPr>
          <p:cNvPr id="34" name="コンテンツ プレースホルダー 33"/>
          <p:cNvSpPr>
            <a:spLocks noGrp="1"/>
          </p:cNvSpPr>
          <p:nvPr>
            <p:ph sz="quarter" idx="4"/>
          </p:nvPr>
        </p:nvSpPr>
        <p:spPr>
          <a:xfrm>
            <a:off x="4649788" y="2201896"/>
            <a:ext cx="4038600" cy="3913632"/>
          </a:xfrm>
        </p:spPr>
        <p:txBody>
          <a:bodyPr/>
          <a:lstStyle/>
          <a:p>
            <a:pPr lvl="0" eaLnBrk="1" latinLnBrk="0" hangingPunct="1"/>
            <a:endParaRPr/>
          </a:p>
          <a:p>
            <a:pPr lvl="1" eaLnBrk="1" latinLnBrk="0" hangingPunct="1"/>
            <a:endParaRPr/>
          </a:p>
          <a:p>
            <a:pPr lvl="2" eaLnBrk="1" latinLnBrk="0" hangingPunct="1"/>
            <a:endParaRPr/>
          </a:p>
          <a:p>
            <a:pPr lvl="3" eaLnBrk="1" latinLnBrk="0" hangingPunct="1"/>
            <a:endParaRPr/>
          </a:p>
          <a:p>
            <a:pPr lvl="4" eaLnBrk="1" latinLnBrk="0" hangingPunct="1"/>
            <a:endParaRPr kumimoji="0" lang="en-US"/>
          </a:p>
        </p:txBody>
      </p:sp>
      <p:sp>
        <p:nvSpPr>
          <p:cNvPr id="2" name="タイトル 1"/>
          <p:cNvSpPr>
            <a:spLocks noGrp="1"/>
          </p:cNvSpPr>
          <p:nvPr>
            <p:ph type="title"/>
          </p:nvPr>
        </p:nvSpPr>
        <p:spPr>
          <a:xfrm>
            <a:off x="457200" y="155448"/>
            <a:ext cx="8229600" cy="1143000"/>
          </a:xfrm>
        </p:spPr>
        <p:txBody>
          <a:bodyPr anchor="b" anchorCtr="0"/>
          <a:lstStyle>
            <a:lvl1pPr>
              <a:defRPr/>
            </a:lvl1pPr>
          </a:lstStyle>
          <a:p>
            <a:endParaRPr kumimoji="0" lang="en-US"/>
          </a:p>
        </p:txBody>
      </p:sp>
      <p:sp>
        <p:nvSpPr>
          <p:cNvPr id="12" name="テキスト プレースホルダー 11"/>
          <p:cNvSpPr>
            <a:spLocks noGrp="1"/>
          </p:cNvSpPr>
          <p:nvPr>
            <p:ph type="body" idx="3"/>
          </p:nvPr>
        </p:nvSpPr>
        <p:spPr>
          <a:xfrm>
            <a:off x="4648200" y="1399593"/>
            <a:ext cx="4040188" cy="762000"/>
          </a:xfrm>
          <a:noFill/>
          <a:ln w="25400" cap="rnd" cmpd="sng" algn="ctr">
            <a:noFill/>
            <a:prstDash val="solid"/>
          </a:ln>
          <a:effectLst>
            <a:softEdge rad="63500"/>
          </a:effectLst>
        </p:spPr>
        <p:style>
          <a:lnRef idx="3">
            <a:schemeClr val="lt1"/>
          </a:lnRef>
          <a:fillRef idx="1">
            <a:schemeClr val="accent5"/>
          </a:fillRef>
          <a:effectRef idx="1">
            <a:schemeClr val="accent5"/>
          </a:effectRef>
          <a:fontRef idx="minor">
            <a:schemeClr val="lt1"/>
          </a:fontRef>
        </p:style>
        <p:txBody>
          <a:bodyPr lIns="91440" tIns="45720" rIns="91440" bIns="45720" anchor="b">
            <a:noAutofit/>
          </a:bodyPr>
          <a:lstStyle>
            <a:lvl1pPr marL="0" indent="0" algn="l">
              <a:spcBef>
                <a:spcPts val="0"/>
              </a:spcBef>
              <a:buNone/>
              <a:defRPr sz="2600" b="1" baseline="0">
                <a:solidFill>
                  <a:schemeClr val="tx2"/>
                </a:solidFill>
              </a:defRPr>
            </a:lvl1pPr>
            <a:lvl2pPr>
              <a:buNone/>
              <a:defRPr sz="2000" b="1"/>
            </a:lvl2pPr>
            <a:lvl3pPr>
              <a:buNone/>
              <a:defRPr sz="1800" b="1"/>
            </a:lvl3pPr>
            <a:lvl4pPr>
              <a:buNone/>
              <a:defRPr sz="1600" b="1"/>
            </a:lvl4pPr>
            <a:lvl5pPr>
              <a:buNone/>
              <a:defRPr sz="1600" b="1"/>
            </a:lvl5pPr>
          </a:lstStyle>
          <a:p>
            <a:pPr lvl="0" eaLnBrk="1" latinLnBrk="0" hangingPunct="1"/>
            <a:endParaRPr kumimoji="0" lang="en-US"/>
          </a:p>
        </p:txBody>
      </p:sp>
      <p:cxnSp>
        <p:nvCxnSpPr>
          <p:cNvPr id="10" name="直線コネクタ 9"/>
          <p:cNvCxnSpPr/>
          <p:nvPr/>
        </p:nvCxnSpPr>
        <p:spPr>
          <a:xfrm>
            <a:off x="562945" y="2180219"/>
            <a:ext cx="3749040" cy="1588"/>
          </a:xfrm>
          <a:prstGeom prst="line">
            <a:avLst/>
          </a:prstGeom>
          <a:noFill/>
          <a:ln w="12700" cap="flat" cmpd="sng" algn="ctr">
            <a:solidFill>
              <a:schemeClr val="bg2">
                <a:tint val="20000"/>
              </a:schemeClr>
            </a:solidFill>
            <a:prstDash val="solid"/>
          </a:ln>
          <a:effectLst>
            <a:outerShdw blurRad="34925" dir="2700000" algn="tl" rotWithShape="0">
              <a:srgbClr val="000000">
                <a:alpha val="55000"/>
              </a:srgbClr>
            </a:outerShdw>
          </a:effectLst>
        </p:spPr>
        <p:style>
          <a:lnRef idx="1">
            <a:schemeClr val="accent1"/>
          </a:lnRef>
          <a:fillRef idx="0">
            <a:schemeClr val="accent1"/>
          </a:fillRef>
          <a:effectRef idx="0">
            <a:schemeClr val="accent1"/>
          </a:effectRef>
          <a:fontRef idx="minor">
            <a:schemeClr val="tx1"/>
          </a:fontRef>
        </p:style>
      </p:cxnSp>
      <p:cxnSp>
        <p:nvCxnSpPr>
          <p:cNvPr id="17" name="直線コネクタ 16"/>
          <p:cNvCxnSpPr/>
          <p:nvPr/>
        </p:nvCxnSpPr>
        <p:spPr>
          <a:xfrm>
            <a:off x="4754880" y="2180219"/>
            <a:ext cx="3749040" cy="1588"/>
          </a:xfrm>
          <a:prstGeom prst="line">
            <a:avLst/>
          </a:prstGeom>
          <a:noFill/>
          <a:ln w="12700" cap="flat" cmpd="sng" algn="ctr">
            <a:solidFill>
              <a:schemeClr val="bg2">
                <a:tint val="20000"/>
              </a:schemeClr>
            </a:solidFill>
            <a:prstDash val="solid"/>
          </a:ln>
          <a:effectLst>
            <a:outerShdw blurRad="34925" dir="2700000" algn="tl" rotWithShape="0">
              <a:srgbClr val="000000">
                <a:alpha val="55000"/>
              </a:srgbClr>
            </a:outerShdw>
          </a:effectLst>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日付プレースホルダー 2"/>
          <p:cNvSpPr>
            <a:spLocks noGrp="1"/>
          </p:cNvSpPr>
          <p:nvPr>
            <p:ph type="dt" sz="half" idx="10"/>
          </p:nvPr>
        </p:nvSpPr>
        <p:spPr/>
        <p:txBody>
          <a:bodyPr/>
          <a:lstStyle/>
          <a:p>
            <a:pPr eaLnBrk="1" latinLnBrk="0" hangingPunct="1"/>
            <a:endParaRPr lang="en-US"/>
          </a:p>
        </p:txBody>
      </p:sp>
      <p:sp>
        <p:nvSpPr>
          <p:cNvPr id="4" name="フッター プレースホルダー 3"/>
          <p:cNvSpPr>
            <a:spLocks noGrp="1"/>
          </p:cNvSpPr>
          <p:nvPr>
            <p:ph type="ftr" sz="quarter" idx="11"/>
          </p:nvPr>
        </p:nvSpPr>
        <p:spPr/>
        <p:txBody>
          <a:bodyPr/>
          <a:lstStyle/>
          <a:p>
            <a:endParaRPr kumimoji="0" lang="en-US"/>
          </a:p>
        </p:txBody>
      </p:sp>
      <p:sp>
        <p:nvSpPr>
          <p:cNvPr id="5" name="スライド番号プレースホルダー 4"/>
          <p:cNvSpPr>
            <a:spLocks noGrp="1"/>
          </p:cNvSpPr>
          <p:nvPr>
            <p:ph type="sldNum" sz="quarter" idx="12"/>
          </p:nvPr>
        </p:nvSpPr>
        <p:spPr/>
        <p:txBody>
          <a:bodyPr/>
          <a:lstStyle/>
          <a:p>
            <a:fld id="{D2E57653-3E58-4892-A7ED-712530ACC680}" type="slidenum">
              <a:rPr kumimoji="0" lang="en-US" smtClean="0"/>
              <a:pPr eaLnBrk="1" latinLnBrk="0" hangingPunct="1"/>
              <a:t>‹#›</a:t>
            </a:fld>
            <a:endParaRPr kumimoji="0" lang="en-US"/>
          </a:p>
        </p:txBody>
      </p:sp>
      <p:sp>
        <p:nvSpPr>
          <p:cNvPr id="2" name="タイトル 1"/>
          <p:cNvSpPr>
            <a:spLocks noGrp="1"/>
          </p:cNvSpPr>
          <p:nvPr>
            <p:ph type="title"/>
          </p:nvPr>
        </p:nvSpPr>
        <p:spPr/>
        <p:txBody>
          <a:bodyPr/>
          <a:lstStyle/>
          <a:p>
            <a:endParaRPr kumimoji="0"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pPr eaLnBrk="1" latinLnBrk="0" hangingPunct="1"/>
            <a:endParaRPr lang="en-US"/>
          </a:p>
        </p:txBody>
      </p:sp>
      <p:sp>
        <p:nvSpPr>
          <p:cNvPr id="3" name="フッター プレースホルダー 2"/>
          <p:cNvSpPr>
            <a:spLocks noGrp="1"/>
          </p:cNvSpPr>
          <p:nvPr>
            <p:ph type="ftr" sz="quarter" idx="11"/>
          </p:nvPr>
        </p:nvSpPr>
        <p:spPr/>
        <p:txBody>
          <a:bodyPr/>
          <a:lstStyle/>
          <a:p>
            <a:endParaRPr kumimoji="0" lang="en-US"/>
          </a:p>
        </p:txBody>
      </p:sp>
      <p:sp>
        <p:nvSpPr>
          <p:cNvPr id="4" name="スライド番号プレースホルダー 3"/>
          <p:cNvSpPr>
            <a:spLocks noGrp="1"/>
          </p:cNvSpPr>
          <p:nvPr>
            <p:ph type="sldNum" sz="quarter" idx="12"/>
          </p:nvPr>
        </p:nvSpPr>
        <p:spPr/>
        <p:txBody>
          <a:bodyPr/>
          <a:lstStyle/>
          <a:p>
            <a:fld id="{D2E57653-3E58-4892-A7ED-712530ACC680}" type="slidenum">
              <a:rPr kumimoji="0" lang="en-US" smtClean="0"/>
              <a:pPr eaLnBrk="1" latinLnBrk="0" hangingPunct="1"/>
              <a:t>‹#›</a:t>
            </a:fld>
            <a:endParaRPr kumimoji="0"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9" name="コンテンツ プレースホルダー 28"/>
          <p:cNvSpPr>
            <a:spLocks noGrp="1"/>
          </p:cNvSpPr>
          <p:nvPr>
            <p:ph sz="quarter" idx="1"/>
          </p:nvPr>
        </p:nvSpPr>
        <p:spPr>
          <a:xfrm>
            <a:off x="457200" y="457200"/>
            <a:ext cx="6248400" cy="5715000"/>
          </a:xfrm>
        </p:spPr>
        <p:txBody>
          <a:bodyPr/>
          <a:lstStyle/>
          <a:p>
            <a:pPr lvl="0" eaLnBrk="1" latinLnBrk="0" hangingPunct="1"/>
            <a:endParaRPr/>
          </a:p>
          <a:p>
            <a:pPr lvl="1" eaLnBrk="1" latinLnBrk="0" hangingPunct="1"/>
            <a:endParaRPr/>
          </a:p>
          <a:p>
            <a:pPr lvl="2" eaLnBrk="1" latinLnBrk="0" hangingPunct="1"/>
            <a:endParaRPr/>
          </a:p>
          <a:p>
            <a:pPr lvl="3" eaLnBrk="1" latinLnBrk="0" hangingPunct="1"/>
            <a:endParaRPr/>
          </a:p>
          <a:p>
            <a:pPr lvl="4" eaLnBrk="1" latinLnBrk="0" hangingPunct="1"/>
            <a:endParaRPr kumimoji="0" lang="en-US"/>
          </a:p>
        </p:txBody>
      </p:sp>
      <p:sp>
        <p:nvSpPr>
          <p:cNvPr id="3" name="テキスト プレースホルダー 2"/>
          <p:cNvSpPr>
            <a:spLocks noGrp="1"/>
          </p:cNvSpPr>
          <p:nvPr>
            <p:ph type="body" idx="2"/>
          </p:nvPr>
        </p:nvSpPr>
        <p:spPr>
          <a:xfrm>
            <a:off x="6781800" y="1600200"/>
            <a:ext cx="1984248" cy="3733800"/>
          </a:xfrm>
        </p:spPr>
        <p:txBody>
          <a:bodyPr tIns="45720" bIns="45720" anchor="t" anchorCtr="0"/>
          <a:lstStyle>
            <a:lvl1pPr marL="0" indent="0">
              <a:lnSpc>
                <a:spcPct val="1250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endParaRPr kumimoji="0" lang="en-US"/>
          </a:p>
        </p:txBody>
      </p:sp>
      <p:sp>
        <p:nvSpPr>
          <p:cNvPr id="31" name="タイトル 30"/>
          <p:cNvSpPr>
            <a:spLocks noGrp="1"/>
          </p:cNvSpPr>
          <p:nvPr>
            <p:ph type="title"/>
          </p:nvPr>
        </p:nvSpPr>
        <p:spPr>
          <a:xfrm>
            <a:off x="6781800" y="457200"/>
            <a:ext cx="1981200" cy="1066800"/>
          </a:xfrm>
        </p:spPr>
        <p:txBody>
          <a:bodyPr lIns="91440" tIns="91440" anchor="b" anchorCtr="0"/>
          <a:lstStyle>
            <a:lvl1pPr algn="l">
              <a:buNone/>
              <a:defRPr sz="1800" b="1" spc="-50" baseline="0">
                <a:ln w="3175">
                  <a:noFill/>
                </a:ln>
                <a:solidFill>
                  <a:schemeClr val="tx2"/>
                </a:solidFill>
                <a:effectLst/>
                <a:latin typeface="+mn-lt"/>
                <a:ea typeface="+mn-ea"/>
                <a:cs typeface="+mn-cs"/>
              </a:defRPr>
            </a:lvl1pPr>
          </a:lstStyle>
          <a:p>
            <a:endParaRPr kumimoji="0" lang="en-US"/>
          </a:p>
        </p:txBody>
      </p:sp>
      <p:sp>
        <p:nvSpPr>
          <p:cNvPr id="8" name="日付プレースホルダー 7"/>
          <p:cNvSpPr>
            <a:spLocks noGrp="1"/>
          </p:cNvSpPr>
          <p:nvPr>
            <p:ph type="dt" sz="half" idx="14"/>
          </p:nvPr>
        </p:nvSpPr>
        <p:spPr/>
        <p:txBody>
          <a:bodyPr/>
          <a:lstStyle/>
          <a:p>
            <a:pPr eaLnBrk="1" latinLnBrk="0" hangingPunct="1"/>
            <a:endParaRPr lang="en-US"/>
          </a:p>
        </p:txBody>
      </p:sp>
      <p:sp>
        <p:nvSpPr>
          <p:cNvPr id="9" name="スライド番号プレースホルダー 8"/>
          <p:cNvSpPr>
            <a:spLocks noGrp="1"/>
          </p:cNvSpPr>
          <p:nvPr>
            <p:ph type="sldNum" sz="quarter" idx="15"/>
          </p:nvPr>
        </p:nvSpPr>
        <p:spPr/>
        <p:txBody>
          <a:bodyPr/>
          <a:lstStyle/>
          <a:p>
            <a:fld id="{D2E57653-3E58-4892-A7ED-712530ACC680}" type="slidenum">
              <a:rPr kumimoji="0" lang="en-US" smtClean="0"/>
              <a:pPr eaLnBrk="1" latinLnBrk="0" hangingPunct="1"/>
              <a:t>‹#›</a:t>
            </a:fld>
            <a:endParaRPr kumimoji="0" lang="en-US"/>
          </a:p>
        </p:txBody>
      </p:sp>
      <p:sp>
        <p:nvSpPr>
          <p:cNvPr id="10" name="フッター プレースホルダー 9"/>
          <p:cNvSpPr>
            <a:spLocks noGrp="1"/>
          </p:cNvSpPr>
          <p:nvPr>
            <p:ph type="ftr" sz="quarter" idx="16"/>
          </p:nvPr>
        </p:nvSpPr>
        <p:spPr/>
        <p:txBody>
          <a:bodyPr/>
          <a:lstStyle/>
          <a:p>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タイトル 1"/>
          <p:cNvSpPr>
            <a:spLocks noGrp="1"/>
          </p:cNvSpPr>
          <p:nvPr>
            <p:ph type="title"/>
          </p:nvPr>
        </p:nvSpPr>
        <p:spPr>
          <a:xfrm>
            <a:off x="6629400" y="457200"/>
            <a:ext cx="2057400" cy="1066800"/>
          </a:xfrm>
        </p:spPr>
        <p:txBody>
          <a:bodyPr lIns="91440" tIns="91440" anchor="b" anchorCtr="0"/>
          <a:lstStyle>
            <a:lvl1pPr algn="l">
              <a:buNone/>
              <a:defRPr sz="1800" b="1" spc="-50" baseline="0">
                <a:ln w="3175">
                  <a:noFill/>
                </a:ln>
                <a:solidFill>
                  <a:schemeClr val="tx2"/>
                </a:solidFill>
                <a:effectLst/>
                <a:latin typeface="+mn-lt"/>
                <a:ea typeface="+mn-ea"/>
                <a:cs typeface="+mn-cs"/>
              </a:defRPr>
            </a:lvl1pPr>
          </a:lstStyle>
          <a:p>
            <a:endParaRPr kumimoji="0" lang="en-US"/>
          </a:p>
        </p:txBody>
      </p:sp>
      <p:sp>
        <p:nvSpPr>
          <p:cNvPr id="3" name="図プレースホルダー 2"/>
          <p:cNvSpPr>
            <a:spLocks noGrp="1"/>
          </p:cNvSpPr>
          <p:nvPr>
            <p:ph type="pic" idx="1"/>
          </p:nvPr>
        </p:nvSpPr>
        <p:spPr>
          <a:xfrm>
            <a:off x="457200" y="457200"/>
            <a:ext cx="6019800" cy="5562600"/>
          </a:xfrm>
          <a:solidFill>
            <a:schemeClr val="tx2">
              <a:tint val="40000"/>
            </a:schemeClr>
          </a:solidFill>
          <a:effectLst>
            <a:outerShdw blurRad="88900" sx="103000" sy="103000" algn="ctr" rotWithShape="0">
              <a:prstClr val="black">
                <a:alpha val="32000"/>
              </a:prstClr>
            </a:outerShdw>
            <a:softEdge rad="127000"/>
          </a:effectLst>
        </p:spPr>
        <p:txBody>
          <a:bodyPr/>
          <a:lstStyle>
            <a:lvl1pPr marL="0" indent="0">
              <a:buNone/>
              <a:defRPr sz="3200">
                <a:solidFill>
                  <a:schemeClr val="bg1"/>
                </a:solidFill>
              </a:defRPr>
            </a:lvl1pPr>
          </a:lstStyle>
          <a:p>
            <a:endParaRPr kumimoji="0" lang="en-US"/>
          </a:p>
        </p:txBody>
      </p:sp>
      <p:sp>
        <p:nvSpPr>
          <p:cNvPr id="4" name="テキスト プレースホルダー 3"/>
          <p:cNvSpPr>
            <a:spLocks noGrp="1"/>
          </p:cNvSpPr>
          <p:nvPr>
            <p:ph type="body" sz="half" idx="2"/>
          </p:nvPr>
        </p:nvSpPr>
        <p:spPr>
          <a:xfrm>
            <a:off x="6629400" y="1600200"/>
            <a:ext cx="2057400" cy="4419600"/>
          </a:xfrm>
        </p:spPr>
        <p:txBody>
          <a:bodyPr anchor="t" anchorCtr="0"/>
          <a:lstStyle>
            <a:lvl1pPr marL="0" indent="0">
              <a:lnSpc>
                <a:spcPct val="125000"/>
              </a:lnSpc>
              <a:spcAft>
                <a:spcPts val="1000"/>
              </a:spcAft>
              <a:buFontTx/>
              <a:buNone/>
              <a:defRPr sz="1600" b="0">
                <a:solidFill>
                  <a:schemeClr val="tx2"/>
                </a:solidFill>
              </a:defRPr>
            </a:lvl1pPr>
            <a:lvl2pPr>
              <a:defRPr sz="1200"/>
            </a:lvl2pPr>
            <a:lvl3pPr>
              <a:defRPr sz="1000"/>
            </a:lvl3pPr>
            <a:lvl4pPr>
              <a:defRPr sz="900"/>
            </a:lvl4pPr>
            <a:lvl5pPr>
              <a:defRPr sz="900"/>
            </a:lvl5pPr>
          </a:lstStyle>
          <a:p>
            <a:pPr lvl="0" eaLnBrk="1" latinLnBrk="0" hangingPunct="1"/>
            <a:endParaRPr kumimoji="0" lang="en-US"/>
          </a:p>
        </p:txBody>
      </p:sp>
      <p:sp>
        <p:nvSpPr>
          <p:cNvPr id="8" name="日付プレースホルダー 7"/>
          <p:cNvSpPr>
            <a:spLocks noGrp="1"/>
          </p:cNvSpPr>
          <p:nvPr>
            <p:ph type="dt" sz="half" idx="10"/>
          </p:nvPr>
        </p:nvSpPr>
        <p:spPr/>
        <p:txBody>
          <a:bodyPr/>
          <a:lstStyle/>
          <a:p>
            <a:pPr eaLnBrk="1" latinLnBrk="0" hangingPunct="1"/>
            <a:endParaRPr lang="en-US"/>
          </a:p>
        </p:txBody>
      </p:sp>
      <p:sp>
        <p:nvSpPr>
          <p:cNvPr id="9" name="スライド番号プレースホルダー 8"/>
          <p:cNvSpPr>
            <a:spLocks noGrp="1"/>
          </p:cNvSpPr>
          <p:nvPr>
            <p:ph type="sldNum" sz="quarter" idx="11"/>
          </p:nvPr>
        </p:nvSpPr>
        <p:spPr/>
        <p:txBody>
          <a:bodyPr/>
          <a:lstStyle/>
          <a:p>
            <a:fld id="{D2E57653-3E58-4892-A7ED-712530ACC680}" type="slidenum">
              <a:rPr kumimoji="0" lang="en-US" smtClean="0"/>
              <a:pPr eaLnBrk="1" latinLnBrk="0" hangingPunct="1"/>
              <a:t>‹#›</a:t>
            </a:fld>
            <a:endParaRPr kumimoji="0" lang="en-US"/>
          </a:p>
        </p:txBody>
      </p:sp>
      <p:sp>
        <p:nvSpPr>
          <p:cNvPr id="10" name="フッター プレースホルダー 9"/>
          <p:cNvSpPr>
            <a:spLocks noGrp="1"/>
          </p:cNvSpPr>
          <p:nvPr>
            <p:ph type="ftr" sz="quarter" idx="12"/>
          </p:nvPr>
        </p:nvSpPr>
        <p:spPr/>
        <p:txBody>
          <a:bodyPr/>
          <a:lstStyle/>
          <a:p>
            <a:endParaRPr kumimoji="0"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9" name="テキスト プレースホルダー 8"/>
          <p:cNvSpPr>
            <a:spLocks noGrp="1"/>
          </p:cNvSpPr>
          <p:nvPr>
            <p:ph type="body" idx="1"/>
          </p:nvPr>
        </p:nvSpPr>
        <p:spPr>
          <a:xfrm>
            <a:off x="457200" y="1447800"/>
            <a:ext cx="8229600" cy="4678363"/>
          </a:xfrm>
          <a:prstGeom prst="rect">
            <a:avLst/>
          </a:prstGeom>
        </p:spPr>
        <p:txBody>
          <a:bodyPr vert="horz">
            <a:normAutofit/>
          </a:bodyPr>
          <a:lstStyle/>
          <a:p>
            <a:pPr lvl="0" eaLnBrk="1" latinLnBrk="0" hangingPunct="1"/>
            <a:r>
              <a:rPr kumimoji="0" lang="en-US" dirty="0" smtClean="0"/>
              <a:t>Click to edit Master text styles</a:t>
            </a:r>
          </a:p>
          <a:p>
            <a:pPr lvl="1" eaLnBrk="1" latinLnBrk="0" hangingPunct="1"/>
            <a:r>
              <a:rPr kumimoji="0" lang="en-US" dirty="0" smtClean="0"/>
              <a:t>Second level</a:t>
            </a:r>
          </a:p>
          <a:p>
            <a:pPr lvl="2" eaLnBrk="1" latinLnBrk="0" hangingPunct="1"/>
            <a:r>
              <a:rPr kumimoji="0" lang="en-US" dirty="0" smtClean="0"/>
              <a:t>Third level</a:t>
            </a:r>
          </a:p>
          <a:p>
            <a:pPr lvl="3" eaLnBrk="1" latinLnBrk="0" hangingPunct="1"/>
            <a:r>
              <a:rPr kumimoji="0" lang="en-US" dirty="0" smtClean="0"/>
              <a:t>Fourth level</a:t>
            </a:r>
          </a:p>
          <a:p>
            <a:pPr lvl="4" eaLnBrk="1" latinLnBrk="0" hangingPunct="1"/>
            <a:r>
              <a:rPr kumimoji="0" lang="en-US" dirty="0" smtClean="0"/>
              <a:t>Fifth level</a:t>
            </a:r>
            <a:endParaRPr kumimoji="0" lang="en-US" dirty="0"/>
          </a:p>
        </p:txBody>
      </p:sp>
      <p:sp>
        <p:nvSpPr>
          <p:cNvPr id="24" name="日付プレースホルダー 23"/>
          <p:cNvSpPr>
            <a:spLocks noGrp="1"/>
          </p:cNvSpPr>
          <p:nvPr>
            <p:ph type="dt" sz="half" idx="2"/>
          </p:nvPr>
        </p:nvSpPr>
        <p:spPr>
          <a:xfrm>
            <a:off x="5791200" y="6203667"/>
            <a:ext cx="2590800" cy="384048"/>
          </a:xfrm>
          <a:prstGeom prst="rect">
            <a:avLst/>
          </a:prstGeom>
        </p:spPr>
        <p:txBody>
          <a:bodyPr vert="horz" anchor="ctr" anchorCtr="0"/>
          <a:lstStyle>
            <a:lvl1pPr algn="l" eaLnBrk="1" latinLnBrk="0" hangingPunct="1">
              <a:defRPr kumimoji="0" sz="1200">
                <a:solidFill>
                  <a:schemeClr val="tx2"/>
                </a:solidFill>
              </a:defRPr>
            </a:lvl1pPr>
          </a:lstStyle>
          <a:p>
            <a:pPr eaLnBrk="1" latinLnBrk="0" hangingPunct="1"/>
            <a:endParaRPr lang="en-US"/>
          </a:p>
        </p:txBody>
      </p:sp>
      <p:sp>
        <p:nvSpPr>
          <p:cNvPr id="10" name="フッター プレースホルダー 9"/>
          <p:cNvSpPr>
            <a:spLocks noGrp="1"/>
          </p:cNvSpPr>
          <p:nvPr>
            <p:ph type="ftr" sz="quarter" idx="3"/>
          </p:nvPr>
        </p:nvSpPr>
        <p:spPr>
          <a:xfrm>
            <a:off x="2133600" y="6203667"/>
            <a:ext cx="3581400" cy="384048"/>
          </a:xfrm>
          <a:prstGeom prst="rect">
            <a:avLst/>
          </a:prstGeom>
        </p:spPr>
        <p:txBody>
          <a:bodyPr vert="horz" anchor="ctr" anchorCtr="0"/>
          <a:lstStyle>
            <a:lvl1pPr algn="r" eaLnBrk="1" latinLnBrk="0" hangingPunct="1">
              <a:defRPr kumimoji="0" sz="1200">
                <a:solidFill>
                  <a:schemeClr val="tx2"/>
                </a:solidFill>
              </a:defRPr>
            </a:lvl1pPr>
          </a:lstStyle>
          <a:p>
            <a:endParaRPr kumimoji="0" lang="en-US"/>
          </a:p>
        </p:txBody>
      </p:sp>
      <p:sp>
        <p:nvSpPr>
          <p:cNvPr id="22" name="スライド番号プレースホルダー 21"/>
          <p:cNvSpPr>
            <a:spLocks noGrp="1"/>
          </p:cNvSpPr>
          <p:nvPr>
            <p:ph type="sldNum" sz="quarter" idx="4"/>
          </p:nvPr>
        </p:nvSpPr>
        <p:spPr>
          <a:xfrm>
            <a:off x="8223803" y="6181531"/>
            <a:ext cx="609600" cy="457200"/>
          </a:xfrm>
          <a:prstGeom prst="rect">
            <a:avLst/>
          </a:prstGeom>
          <a:noFill/>
        </p:spPr>
        <p:txBody>
          <a:bodyPr vert="horz" lIns="0" tIns="0" rIns="0" bIns="0" anchor="ctr" anchorCtr="0">
            <a:noAutofit/>
          </a:bodyPr>
          <a:lstStyle>
            <a:lvl1pPr algn="r" eaLnBrk="1" latinLnBrk="0" hangingPunct="1">
              <a:defRPr kumimoji="0" sz="2400" b="0" i="0" baseline="0">
                <a:solidFill>
                  <a:schemeClr val="tx2"/>
                </a:solidFill>
                <a:latin typeface="Courier"/>
                <a:cs typeface="Courier"/>
              </a:defRPr>
            </a:lvl1pPr>
          </a:lstStyle>
          <a:p>
            <a:fld id="{D2E57653-3E58-4892-A7ED-712530ACC680}" type="slidenum">
              <a:rPr lang="en-US" smtClean="0"/>
              <a:pPr/>
              <a:t>‹#›</a:t>
            </a:fld>
            <a:endParaRPr lang="en-US" dirty="0"/>
          </a:p>
        </p:txBody>
      </p:sp>
      <p:sp>
        <p:nvSpPr>
          <p:cNvPr id="5" name="タイトル プレースホルダー 4"/>
          <p:cNvSpPr>
            <a:spLocks noGrp="1"/>
          </p:cNvSpPr>
          <p:nvPr>
            <p:ph type="title"/>
          </p:nvPr>
        </p:nvSpPr>
        <p:spPr>
          <a:xfrm>
            <a:off x="457200" y="152400"/>
            <a:ext cx="8229600" cy="1219200"/>
          </a:xfrm>
          <a:prstGeom prst="rect">
            <a:avLst/>
          </a:prstGeom>
          <a:ln w="6350" cap="rnd">
            <a:noFill/>
          </a:ln>
        </p:spPr>
        <p:txBody>
          <a:bodyPr vert="horz" anchor="b" anchorCtr="0">
            <a:normAutofit/>
          </a:bodyPr>
          <a:lstStyle/>
          <a:p>
            <a:r>
              <a:rPr kumimoji="0" lang="en-US" dirty="0" smtClean="0"/>
              <a:t>Click to edit Master title style</a:t>
            </a:r>
            <a:endParaRPr kumimoji="0" lang="en-US" dirty="0"/>
          </a:p>
        </p:txBody>
      </p:sp>
    </p:spTree>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rtl="0" eaLnBrk="1" latinLnBrk="0" hangingPunct="1">
        <a:spcBef>
          <a:spcPct val="0"/>
        </a:spcBef>
        <a:buNone/>
        <a:defRPr kumimoji="0" lang="en-US" sz="4200" b="0" kern="1200" spc="-100" baseline="0" dirty="0">
          <a:ln w="3200">
            <a:solidFill>
              <a:schemeClr val="bg2">
                <a:shade val="75000"/>
                <a:alpha val="25000"/>
              </a:schemeClr>
            </a:solidFill>
            <a:prstDash val="solid"/>
            <a:round/>
          </a:ln>
          <a:solidFill>
            <a:srgbClr val="F9F9F9"/>
          </a:solidFill>
          <a:effectLst>
            <a:innerShdw blurRad="50800" dist="25400" dir="13500000">
              <a:prstClr val="black">
                <a:alpha val="70000"/>
              </a:prstClr>
            </a:innerShdw>
          </a:effectLst>
          <a:latin typeface="+mj-lt"/>
          <a:ea typeface="+mj-ea"/>
          <a:cs typeface="+mj-cs"/>
        </a:defRPr>
      </a:lvl1pPr>
    </p:titleStyle>
    <p:bodyStyle>
      <a:lvl1pPr marL="274320" indent="-274320" algn="l" rtl="0" eaLnBrk="1" latinLnBrk="0" hangingPunct="1">
        <a:spcBef>
          <a:spcPts val="600"/>
        </a:spcBef>
        <a:buClr>
          <a:schemeClr val="bg2"/>
        </a:buClr>
        <a:buSzPct val="85000"/>
        <a:buFont typeface="Wingdings 2"/>
        <a:buChar char=""/>
        <a:defRPr kumimoji="0" sz="2600" kern="1200">
          <a:solidFill>
            <a:schemeClr val="tx1"/>
          </a:solidFill>
          <a:latin typeface="+mn-lt"/>
          <a:ea typeface="+mn-ea"/>
          <a:cs typeface="+mn-cs"/>
        </a:defRPr>
      </a:lvl1pPr>
      <a:lvl2pPr marL="640080" indent="-274320" algn="l" rtl="0" eaLnBrk="1" latinLnBrk="0" hangingPunct="1">
        <a:spcBef>
          <a:spcPts val="300"/>
        </a:spcBef>
        <a:buClr>
          <a:schemeClr val="bg2"/>
        </a:buClr>
        <a:buSzPct val="85000"/>
        <a:buFont typeface="Wingdings 2"/>
        <a:buChar char=""/>
        <a:defRPr kumimoji="0" sz="2400" kern="1200">
          <a:solidFill>
            <a:schemeClr val="tx2"/>
          </a:solidFill>
          <a:latin typeface="+mn-lt"/>
          <a:ea typeface="+mn-ea"/>
          <a:cs typeface="+mn-cs"/>
        </a:defRPr>
      </a:lvl2pPr>
      <a:lvl3pPr marL="1005840" indent="-228600" algn="l" rtl="0" eaLnBrk="1" latinLnBrk="0" hangingPunct="1">
        <a:spcBef>
          <a:spcPts val="300"/>
        </a:spcBef>
        <a:buClr>
          <a:schemeClr val="bg2"/>
        </a:buClr>
        <a:buSzPct val="85000"/>
        <a:buFont typeface="Wingdings 2"/>
        <a:buChar char=""/>
        <a:defRPr kumimoji="0" sz="2100" kern="1200">
          <a:solidFill>
            <a:schemeClr val="tx1"/>
          </a:solidFill>
          <a:latin typeface="+mn-lt"/>
          <a:ea typeface="+mn-ea"/>
          <a:cs typeface="+mn-cs"/>
        </a:defRPr>
      </a:lvl3pPr>
      <a:lvl4pPr marL="1280160" indent="-228600" algn="l" rtl="0" eaLnBrk="1" latinLnBrk="0" hangingPunct="1">
        <a:spcBef>
          <a:spcPts val="300"/>
        </a:spcBef>
        <a:buClr>
          <a:schemeClr val="bg2"/>
        </a:buClr>
        <a:buSzPct val="85000"/>
        <a:buFont typeface="Wingdings 2" pitchFamily="18" charset="2"/>
        <a:buChar char=""/>
        <a:defRPr kumimoji="0" sz="1900" kern="1200">
          <a:solidFill>
            <a:schemeClr val="tx1"/>
          </a:solidFill>
          <a:latin typeface="+mn-lt"/>
          <a:ea typeface="+mn-ea"/>
          <a:cs typeface="+mn-cs"/>
        </a:defRPr>
      </a:lvl4pPr>
      <a:lvl5pPr marL="1554480" indent="-228600" algn="l" rtl="0" eaLnBrk="1" latinLnBrk="0" hangingPunct="1">
        <a:spcBef>
          <a:spcPts val="340"/>
        </a:spcBef>
        <a:buClr>
          <a:schemeClr val="bg2"/>
        </a:buClr>
        <a:buSzPct val="85000"/>
        <a:buFont typeface="Wingdings 2" pitchFamily="18" charset="2"/>
        <a:buChar char=""/>
        <a:defRPr kumimoji="0" sz="1600" kern="1200">
          <a:solidFill>
            <a:schemeClr val="tx1"/>
          </a:solidFill>
          <a:latin typeface="+mn-lt"/>
          <a:ea typeface="+mn-ea"/>
          <a:cs typeface="+mn-cs"/>
        </a:defRPr>
      </a:lvl5pPr>
      <a:lvl6pPr marL="1828800" indent="-228600" algn="l" rtl="0" eaLnBrk="1" latinLnBrk="0" hangingPunct="1">
        <a:spcBef>
          <a:spcPts val="340"/>
        </a:spcBef>
        <a:buClr>
          <a:schemeClr val="accent2">
            <a:shade val="75000"/>
          </a:schemeClr>
        </a:buClr>
        <a:buSzPct val="85000"/>
        <a:buFont typeface="Wingdings 2" pitchFamily="18" charset="2"/>
        <a:buChar char="?"/>
        <a:defRPr kumimoji="0" sz="1700" kern="1200">
          <a:solidFill>
            <a:schemeClr val="tx1"/>
          </a:solidFill>
          <a:latin typeface="+mn-lt"/>
          <a:ea typeface="+mn-ea"/>
          <a:cs typeface="+mn-cs"/>
        </a:defRPr>
      </a:lvl6pPr>
      <a:lvl7pPr marL="2011680" indent="-182880" algn="l" rtl="0" eaLnBrk="1" latinLnBrk="0" hangingPunct="1">
        <a:spcBef>
          <a:spcPts val="340"/>
        </a:spcBef>
        <a:buClr>
          <a:schemeClr val="accent2">
            <a:shade val="75000"/>
          </a:schemeClr>
        </a:buClr>
        <a:buSzPct val="85000"/>
        <a:buFont typeface="Wingdings 2" pitchFamily="18" charset="2"/>
        <a:buChar char="?"/>
        <a:defRPr kumimoji="0" sz="1600" kern="1200" baseline="0">
          <a:solidFill>
            <a:schemeClr val="tx1"/>
          </a:solidFill>
          <a:latin typeface="+mn-lt"/>
          <a:ea typeface="+mn-ea"/>
          <a:cs typeface="+mn-cs"/>
        </a:defRPr>
      </a:lvl7pPr>
      <a:lvl8pPr marL="2286000" indent="-182880" algn="l" rtl="0" eaLnBrk="1" latinLnBrk="0" hangingPunct="1">
        <a:spcBef>
          <a:spcPts val="340"/>
        </a:spcBef>
        <a:buClr>
          <a:schemeClr val="accent2">
            <a:shade val="75000"/>
          </a:schemeClr>
        </a:buClr>
        <a:buSzPct val="85000"/>
        <a:buFont typeface="Wingdings 2" pitchFamily="18" charset="2"/>
        <a:buChar char="?"/>
        <a:defRPr kumimoji="0" sz="1500" kern="1200">
          <a:solidFill>
            <a:schemeClr val="tx1"/>
          </a:solidFill>
          <a:latin typeface="+mn-lt"/>
          <a:ea typeface="+mn-ea"/>
          <a:cs typeface="+mn-cs"/>
        </a:defRPr>
      </a:lvl8pPr>
      <a:lvl9pPr marL="2560320" indent="-182880" algn="l" rtl="0" eaLnBrk="1" latinLnBrk="0" hangingPunct="1">
        <a:spcBef>
          <a:spcPts val="340"/>
        </a:spcBef>
        <a:buClr>
          <a:schemeClr val="accent2">
            <a:shade val="75000"/>
          </a:schemeClr>
        </a:buClr>
        <a:buSzPct val="85000"/>
        <a:buFont typeface="Wingdings 2" pitchFamily="18" charset="2"/>
        <a:buChar char="?"/>
        <a:defRPr kumimoji="0" sz="15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emf"/></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17.png"/><Relationship Id="rId6" Type="http://schemas.openxmlformats.org/officeDocument/2006/relationships/image" Target="../media/image18.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17.png"/><Relationship Id="rId6" Type="http://schemas.openxmlformats.org/officeDocument/2006/relationships/image" Target="../media/image18.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emf"/><Relationship Id="rId4" Type="http://schemas.openxmlformats.org/officeDocument/2006/relationships/image" Target="../media/image21.emf"/><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2.png"/><Relationship Id="rId3" Type="http://schemas.openxmlformats.org/officeDocument/2006/relationships/image" Target="../media/image2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4.png"/><Relationship Id="rId3" Type="http://schemas.openxmlformats.org/officeDocument/2006/relationships/image" Target="../media/image2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4" Type="http://schemas.openxmlformats.org/officeDocument/2006/relationships/image" Target="../media/image6.png"/><Relationship Id="rId1" Type="http://schemas.openxmlformats.org/officeDocument/2006/relationships/slideLayout" Target="../slideLayouts/slideLayout2.xml"/><Relationship Id="rId2" Type="http://schemas.openxmlformats.org/officeDocument/2006/relationships/image" Target="../media/image4.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 Id="rId3"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サブタイトル 1"/>
          <p:cNvSpPr txBox="1">
            <a:spLocks/>
          </p:cNvSpPr>
          <p:nvPr/>
        </p:nvSpPr>
        <p:spPr>
          <a:xfrm>
            <a:off x="1173238" y="1528955"/>
            <a:ext cx="6797525" cy="670090"/>
          </a:xfrm>
          <a:prstGeom prst="rect">
            <a:avLst/>
          </a:prstGeom>
        </p:spPr>
        <p:txBody>
          <a:bodyPr anchor="ctr" anchorCtr="0"/>
          <a:lstStyle>
            <a:lvl1pPr marL="274320" indent="-274320" algn="l" rtl="0" eaLnBrk="1" latinLnBrk="0" hangingPunct="1">
              <a:spcBef>
                <a:spcPts val="600"/>
              </a:spcBef>
              <a:buClr>
                <a:schemeClr val="accent2"/>
              </a:buClr>
              <a:buSzPct val="85000"/>
              <a:buFont typeface="Wingdings 2"/>
              <a:buChar char=""/>
              <a:defRPr kumimoji="0" sz="2600" kern="1200">
                <a:solidFill>
                  <a:schemeClr val="tx1"/>
                </a:solidFill>
                <a:latin typeface="+mn-lt"/>
                <a:ea typeface="+mn-ea"/>
                <a:cs typeface="+mn-cs"/>
              </a:defRPr>
            </a:lvl1pPr>
            <a:lvl2pPr marL="640080" indent="-274320" algn="l" rtl="0" eaLnBrk="1" latinLnBrk="0" hangingPunct="1">
              <a:spcBef>
                <a:spcPts val="300"/>
              </a:spcBef>
              <a:buClr>
                <a:schemeClr val="accent2">
                  <a:shade val="75000"/>
                </a:schemeClr>
              </a:buClr>
              <a:buSzPct val="85000"/>
              <a:buFont typeface="Wingdings 2"/>
              <a:buChar char=""/>
              <a:defRPr kumimoji="0" sz="2400" kern="1200">
                <a:solidFill>
                  <a:schemeClr val="tx2"/>
                </a:solidFill>
                <a:latin typeface="+mn-lt"/>
                <a:ea typeface="+mn-ea"/>
                <a:cs typeface="+mn-cs"/>
              </a:defRPr>
            </a:lvl2pPr>
            <a:lvl3pPr marL="1005840" indent="-228600" algn="l" rtl="0" eaLnBrk="1" latinLnBrk="0" hangingPunct="1">
              <a:spcBef>
                <a:spcPts val="300"/>
              </a:spcBef>
              <a:buClr>
                <a:schemeClr val="accent2">
                  <a:shade val="50000"/>
                </a:schemeClr>
              </a:buClr>
              <a:buSzPct val="85000"/>
              <a:buFont typeface="Wingdings 2"/>
              <a:buChar char=""/>
              <a:defRPr kumimoji="0" sz="2100" kern="1200">
                <a:solidFill>
                  <a:schemeClr val="tx1"/>
                </a:solidFill>
                <a:latin typeface="+mn-lt"/>
                <a:ea typeface="+mn-ea"/>
                <a:cs typeface="+mn-cs"/>
              </a:defRPr>
            </a:lvl3pPr>
            <a:lvl4pPr marL="1280160" indent="-228600" algn="l" rtl="0" eaLnBrk="1" latinLnBrk="0" hangingPunct="1">
              <a:spcBef>
                <a:spcPts val="300"/>
              </a:spcBef>
              <a:buClr>
                <a:schemeClr val="accent2">
                  <a:shade val="75000"/>
                </a:schemeClr>
              </a:buClr>
              <a:buSzPct val="85000"/>
              <a:buFont typeface="Wingdings 2" pitchFamily="18" charset="2"/>
              <a:buChar char=""/>
              <a:defRPr kumimoji="0" sz="1900" kern="1200">
                <a:solidFill>
                  <a:schemeClr val="tx1"/>
                </a:solidFill>
                <a:latin typeface="+mn-lt"/>
                <a:ea typeface="+mn-ea"/>
                <a:cs typeface="+mn-cs"/>
              </a:defRPr>
            </a:lvl4pPr>
            <a:lvl5pPr marL="1554480" indent="-228600" algn="l" rtl="0" eaLnBrk="1" latinLnBrk="0" hangingPunct="1">
              <a:spcBef>
                <a:spcPts val="340"/>
              </a:spcBef>
              <a:buClr>
                <a:schemeClr val="accent2">
                  <a:shade val="75000"/>
                </a:schemeClr>
              </a:buClr>
              <a:buSzPct val="85000"/>
              <a:buFont typeface="Wingdings 2" pitchFamily="18" charset="2"/>
              <a:buChar char=""/>
              <a:defRPr kumimoji="0" sz="1600" kern="1200">
                <a:solidFill>
                  <a:schemeClr val="tx1"/>
                </a:solidFill>
                <a:latin typeface="+mn-lt"/>
                <a:ea typeface="+mn-ea"/>
                <a:cs typeface="+mn-cs"/>
              </a:defRPr>
            </a:lvl5pPr>
            <a:lvl6pPr marL="1828800" indent="-228600" algn="l" rtl="0" eaLnBrk="1" latinLnBrk="0" hangingPunct="1">
              <a:spcBef>
                <a:spcPts val="340"/>
              </a:spcBef>
              <a:buClr>
                <a:schemeClr val="accent2">
                  <a:shade val="75000"/>
                </a:schemeClr>
              </a:buClr>
              <a:buSzPct val="85000"/>
              <a:buFont typeface="Wingdings 2" pitchFamily="18" charset="2"/>
              <a:buChar char="?"/>
              <a:defRPr kumimoji="0" sz="1700" kern="1200">
                <a:solidFill>
                  <a:schemeClr val="tx1"/>
                </a:solidFill>
                <a:latin typeface="+mn-lt"/>
                <a:ea typeface="+mn-ea"/>
                <a:cs typeface="+mn-cs"/>
              </a:defRPr>
            </a:lvl6pPr>
            <a:lvl7pPr marL="2011680" indent="-182880" algn="l" rtl="0" eaLnBrk="1" latinLnBrk="0" hangingPunct="1">
              <a:spcBef>
                <a:spcPts val="340"/>
              </a:spcBef>
              <a:buClr>
                <a:schemeClr val="accent2">
                  <a:shade val="75000"/>
                </a:schemeClr>
              </a:buClr>
              <a:buSzPct val="85000"/>
              <a:buFont typeface="Wingdings 2" pitchFamily="18" charset="2"/>
              <a:buChar char="?"/>
              <a:defRPr kumimoji="0" sz="1600" kern="1200" baseline="0">
                <a:solidFill>
                  <a:schemeClr val="tx1"/>
                </a:solidFill>
                <a:latin typeface="+mn-lt"/>
                <a:ea typeface="+mn-ea"/>
                <a:cs typeface="+mn-cs"/>
              </a:defRPr>
            </a:lvl7pPr>
            <a:lvl8pPr marL="2286000" indent="-182880" algn="l" rtl="0" eaLnBrk="1" latinLnBrk="0" hangingPunct="1">
              <a:spcBef>
                <a:spcPts val="340"/>
              </a:spcBef>
              <a:buClr>
                <a:schemeClr val="accent2">
                  <a:shade val="75000"/>
                </a:schemeClr>
              </a:buClr>
              <a:buSzPct val="85000"/>
              <a:buFont typeface="Wingdings 2" pitchFamily="18" charset="2"/>
              <a:buChar char="?"/>
              <a:defRPr kumimoji="0" sz="1500" kern="1200">
                <a:solidFill>
                  <a:schemeClr val="tx1"/>
                </a:solidFill>
                <a:latin typeface="+mn-lt"/>
                <a:ea typeface="+mn-ea"/>
                <a:cs typeface="+mn-cs"/>
              </a:defRPr>
            </a:lvl8pPr>
            <a:lvl9pPr marL="2560320" indent="-182880" algn="l" rtl="0" eaLnBrk="1" latinLnBrk="0" hangingPunct="1">
              <a:spcBef>
                <a:spcPts val="340"/>
              </a:spcBef>
              <a:buClr>
                <a:schemeClr val="accent2">
                  <a:shade val="75000"/>
                </a:schemeClr>
              </a:buClr>
              <a:buSzPct val="85000"/>
              <a:buFont typeface="Wingdings 2" pitchFamily="18" charset="2"/>
              <a:buChar char="?"/>
              <a:defRPr kumimoji="0" sz="1500" kern="1200">
                <a:solidFill>
                  <a:schemeClr val="tx1"/>
                </a:solidFill>
                <a:latin typeface="+mn-lt"/>
                <a:ea typeface="+mn-ea"/>
                <a:cs typeface="+mn-cs"/>
              </a:defRPr>
            </a:lvl9pPr>
          </a:lstStyle>
          <a:p>
            <a:pPr marL="0" indent="0" algn="ctr">
              <a:buNone/>
            </a:pPr>
            <a:r>
              <a:rPr kumimoji="1" lang="ja-JP" altLang="en-US" sz="2800" dirty="0" smtClean="0">
                <a:solidFill>
                  <a:srgbClr val="FFCC66"/>
                </a:solidFill>
                <a:latin typeface="Courier"/>
                <a:cs typeface="Courier"/>
              </a:rPr>
              <a:t>荒川</a:t>
            </a:r>
            <a:r>
              <a:rPr kumimoji="1" lang="en-US" altLang="ja-JP" sz="2800" dirty="0" smtClean="0">
                <a:solidFill>
                  <a:srgbClr val="FFCC66"/>
                </a:solidFill>
                <a:latin typeface="Courier"/>
                <a:cs typeface="Courier"/>
              </a:rPr>
              <a:t> </a:t>
            </a:r>
            <a:r>
              <a:rPr kumimoji="1" lang="ja-JP" altLang="en-US" sz="2800" dirty="0" smtClean="0">
                <a:solidFill>
                  <a:srgbClr val="FFCC66"/>
                </a:solidFill>
                <a:latin typeface="Courier"/>
                <a:cs typeface="Courier"/>
              </a:rPr>
              <a:t>創太、中本</a:t>
            </a:r>
            <a:r>
              <a:rPr kumimoji="1" lang="en-US" altLang="ja-JP" sz="2800" dirty="0" smtClean="0">
                <a:solidFill>
                  <a:srgbClr val="FFCC66"/>
                </a:solidFill>
                <a:latin typeface="Courier"/>
                <a:cs typeface="Courier"/>
              </a:rPr>
              <a:t> </a:t>
            </a:r>
            <a:r>
              <a:rPr kumimoji="1" lang="ja-JP" altLang="en-US" sz="2800" dirty="0" smtClean="0">
                <a:solidFill>
                  <a:srgbClr val="FFCC66"/>
                </a:solidFill>
                <a:latin typeface="Courier"/>
                <a:cs typeface="Courier"/>
              </a:rPr>
              <a:t>泰史（東工大）</a:t>
            </a:r>
            <a:endParaRPr kumimoji="1" lang="ja-JP" altLang="en-US" sz="2800" dirty="0">
              <a:solidFill>
                <a:srgbClr val="FFCC66"/>
              </a:solidFill>
              <a:latin typeface="Courier"/>
              <a:cs typeface="Courier"/>
            </a:endParaRPr>
          </a:p>
        </p:txBody>
      </p:sp>
      <p:sp>
        <p:nvSpPr>
          <p:cNvPr id="4" name="タイトル 2"/>
          <p:cNvSpPr txBox="1">
            <a:spLocks/>
          </p:cNvSpPr>
          <p:nvPr/>
        </p:nvSpPr>
        <p:spPr>
          <a:xfrm>
            <a:off x="254000" y="219797"/>
            <a:ext cx="8636000" cy="1437361"/>
          </a:xfrm>
          <a:prstGeom prst="rect">
            <a:avLst/>
          </a:prstGeom>
        </p:spPr>
        <p:txBody>
          <a:bodyPr anchor="ctr" anchorCtr="0"/>
          <a:lstStyle>
            <a:lvl1pPr algn="l" rtl="0" eaLnBrk="1" latinLnBrk="0" hangingPunct="1">
              <a:spcBef>
                <a:spcPct val="0"/>
              </a:spcBef>
              <a:buNone/>
              <a:defRPr kumimoji="0" lang="en-US" sz="4200" b="0" kern="1200" spc="-100" baseline="0" dirty="0">
                <a:ln w="3200">
                  <a:solidFill>
                    <a:schemeClr val="bg2">
                      <a:shade val="75000"/>
                      <a:alpha val="25000"/>
                    </a:schemeClr>
                  </a:solidFill>
                  <a:prstDash val="solid"/>
                  <a:round/>
                </a:ln>
                <a:solidFill>
                  <a:srgbClr val="F9F9F9"/>
                </a:solidFill>
                <a:effectLst>
                  <a:innerShdw blurRad="50800" dist="25400" dir="13500000">
                    <a:prstClr val="black">
                      <a:alpha val="70000"/>
                    </a:prstClr>
                  </a:innerShdw>
                </a:effectLst>
                <a:latin typeface="+mj-lt"/>
                <a:ea typeface="+mj-ea"/>
                <a:cs typeface="+mj-cs"/>
              </a:defRPr>
            </a:lvl1pPr>
          </a:lstStyle>
          <a:p>
            <a:pPr algn="ctr"/>
            <a:r>
              <a:rPr kumimoji="1" lang="ja-JP" altLang="en-US" sz="4400" dirty="0" smtClean="0">
                <a:latin typeface="Futura"/>
                <a:cs typeface="Futura"/>
              </a:rPr>
              <a:t>原始惑星系円盤における</a:t>
            </a:r>
            <a:r>
              <a:rPr kumimoji="1" lang="en-US" altLang="ja-JP" sz="4400" dirty="0" smtClean="0">
                <a:latin typeface="Futura"/>
                <a:cs typeface="Futura"/>
              </a:rPr>
              <a:t/>
            </a:r>
            <a:br>
              <a:rPr kumimoji="1" lang="en-US" altLang="ja-JP" sz="4400" dirty="0" smtClean="0">
                <a:latin typeface="Futura"/>
                <a:cs typeface="Futura"/>
              </a:rPr>
            </a:br>
            <a:r>
              <a:rPr kumimoji="1" lang="ja-JP" altLang="en-US" sz="4400" dirty="0" smtClean="0">
                <a:latin typeface="Futura"/>
                <a:cs typeface="Futura"/>
              </a:rPr>
              <a:t>岩石ダストの直接合体成長</a:t>
            </a:r>
            <a:endParaRPr kumimoji="1" lang="en-US" altLang="ja-JP" sz="4400" dirty="0">
              <a:latin typeface="Futura"/>
              <a:cs typeface="Futura"/>
            </a:endParaRPr>
          </a:p>
        </p:txBody>
      </p:sp>
      <p:sp>
        <p:nvSpPr>
          <p:cNvPr id="5" name="テキスト ボックス 4"/>
          <p:cNvSpPr txBox="1"/>
          <p:nvPr/>
        </p:nvSpPr>
        <p:spPr>
          <a:xfrm>
            <a:off x="1639619" y="6350578"/>
            <a:ext cx="5856040" cy="461665"/>
          </a:xfrm>
          <a:prstGeom prst="rect">
            <a:avLst/>
          </a:prstGeom>
          <a:noFill/>
        </p:spPr>
        <p:txBody>
          <a:bodyPr wrap="none" rtlCol="0">
            <a:spAutoFit/>
          </a:bodyPr>
          <a:lstStyle/>
          <a:p>
            <a:pPr algn="ctr"/>
            <a:r>
              <a:rPr kumimoji="1" lang="en-US" altLang="ja-JP" sz="2400" dirty="0" smtClean="0">
                <a:latin typeface="Times New Roman"/>
                <a:cs typeface="Times New Roman"/>
              </a:rPr>
              <a:t>Arakawa &amp; </a:t>
            </a:r>
            <a:r>
              <a:rPr kumimoji="1" lang="en-US" altLang="ja-JP" sz="2400" dirty="0" err="1" smtClean="0">
                <a:latin typeface="Times New Roman"/>
                <a:cs typeface="Times New Roman"/>
              </a:rPr>
              <a:t>Nakamoto</a:t>
            </a:r>
            <a:r>
              <a:rPr kumimoji="1" lang="en-US" altLang="ja-JP" sz="2400" dirty="0">
                <a:latin typeface="Times New Roman"/>
                <a:cs typeface="Times New Roman"/>
              </a:rPr>
              <a:t> </a:t>
            </a:r>
            <a:r>
              <a:rPr kumimoji="1" lang="en-US" altLang="ja-JP" sz="2400" dirty="0" smtClean="0">
                <a:latin typeface="Times New Roman"/>
                <a:cs typeface="Times New Roman"/>
              </a:rPr>
              <a:t>(2016) </a:t>
            </a:r>
            <a:r>
              <a:rPr kumimoji="1" lang="en-US" altLang="ja-JP" sz="2400" i="1" dirty="0" err="1" smtClean="0">
                <a:latin typeface="Times New Roman"/>
                <a:cs typeface="Times New Roman"/>
              </a:rPr>
              <a:t>ApJL</a:t>
            </a:r>
            <a:r>
              <a:rPr kumimoji="1" lang="en-US" altLang="ja-JP" sz="2400" dirty="0" smtClean="0">
                <a:latin typeface="Times New Roman"/>
                <a:cs typeface="Times New Roman"/>
              </a:rPr>
              <a:t>,</a:t>
            </a:r>
            <a:r>
              <a:rPr kumimoji="1" lang="ja-JP" altLang="en-US" sz="2400" dirty="0" smtClean="0">
                <a:latin typeface="Times New Roman"/>
                <a:cs typeface="Times New Roman"/>
              </a:rPr>
              <a:t> </a:t>
            </a:r>
            <a:r>
              <a:rPr kumimoji="1" lang="en-US" altLang="ja-JP" sz="2400" dirty="0" smtClean="0">
                <a:latin typeface="Times New Roman"/>
                <a:cs typeface="Times New Roman"/>
              </a:rPr>
              <a:t>832,</a:t>
            </a:r>
            <a:r>
              <a:rPr kumimoji="1" lang="ja-JP" altLang="en-US" sz="2400" dirty="0" smtClean="0">
                <a:latin typeface="Times New Roman"/>
                <a:cs typeface="Times New Roman"/>
              </a:rPr>
              <a:t> </a:t>
            </a:r>
            <a:r>
              <a:rPr kumimoji="1" lang="en-US" altLang="ja-JP" sz="2400" dirty="0" smtClean="0">
                <a:latin typeface="Times New Roman"/>
                <a:cs typeface="Times New Roman"/>
              </a:rPr>
              <a:t>L19 </a:t>
            </a:r>
            <a:endParaRPr kumimoji="1" lang="ja-JP" altLang="en-US" sz="2400" dirty="0">
              <a:latin typeface="Times New Roman"/>
              <a:cs typeface="Times New Roman"/>
            </a:endParaRPr>
          </a:p>
        </p:txBody>
      </p:sp>
      <p:pic>
        <p:nvPicPr>
          <p:cNvPr id="6" name="図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1722" y="2191574"/>
            <a:ext cx="5941435" cy="4159004"/>
          </a:xfrm>
          <a:prstGeom prst="rect">
            <a:avLst/>
          </a:prstGeom>
          <a:solidFill>
            <a:schemeClr val="tx1"/>
          </a:solidFill>
        </p:spPr>
      </p:pic>
    </p:spTree>
    <p:extLst>
      <p:ext uri="{BB962C8B-B14F-4D97-AF65-F5344CB8AC3E}">
        <p14:creationId xmlns:p14="http://schemas.microsoft.com/office/powerpoint/2010/main" val="3069923600"/>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a:bodyPr>
          <a:lstStyle/>
          <a:p>
            <a:r>
              <a:rPr kumimoji="1" lang="en-US" altLang="ja-JP" dirty="0">
                <a:solidFill>
                  <a:srgbClr val="800000"/>
                </a:solidFill>
              </a:rPr>
              <a:t>Allende </a:t>
            </a:r>
            <a:r>
              <a:rPr kumimoji="1" lang="en-US" altLang="ja-JP" dirty="0" smtClean="0">
                <a:solidFill>
                  <a:srgbClr val="800000"/>
                </a:solidFill>
              </a:rPr>
              <a:t>CV3.2 </a:t>
            </a:r>
            <a:r>
              <a:rPr kumimoji="1" lang="ja-JP" altLang="en-US" dirty="0" smtClean="0">
                <a:solidFill>
                  <a:srgbClr val="800000"/>
                </a:solidFill>
              </a:rPr>
              <a:t>のマトリックス粒子 </a:t>
            </a:r>
            <a:r>
              <a:rPr kumimoji="1" lang="en-US" altLang="ja-JP" dirty="0" smtClean="0">
                <a:solidFill>
                  <a:srgbClr val="800000"/>
                </a:solidFill>
              </a:rPr>
              <a:t>=</a:t>
            </a:r>
            <a:r>
              <a:rPr kumimoji="1" lang="ja-JP" altLang="en-US" dirty="0" smtClean="0">
                <a:solidFill>
                  <a:srgbClr val="800000"/>
                </a:solidFill>
              </a:rPr>
              <a:t> ナノ粒子</a:t>
            </a:r>
            <a:r>
              <a:rPr kumimoji="1" lang="en-US" altLang="ja-JP" dirty="0" smtClean="0">
                <a:solidFill>
                  <a:srgbClr val="800000"/>
                </a:solidFill>
              </a:rPr>
              <a:t/>
            </a:r>
            <a:br>
              <a:rPr kumimoji="1" lang="en-US" altLang="ja-JP" dirty="0" smtClean="0">
                <a:solidFill>
                  <a:srgbClr val="800000"/>
                </a:solidFill>
              </a:rPr>
            </a:br>
            <a:r>
              <a:rPr kumimoji="1" lang="ja-JP" altLang="en-US" sz="2400" dirty="0" smtClean="0">
                <a:solidFill>
                  <a:schemeClr val="bg1"/>
                </a:solidFill>
              </a:rPr>
              <a:t>個数頻度のピークは粒径</a:t>
            </a:r>
            <a:r>
              <a:rPr kumimoji="1" lang="en-US" altLang="ja-JP" sz="2400" dirty="0" smtClean="0">
                <a:solidFill>
                  <a:schemeClr val="bg1"/>
                </a:solidFill>
              </a:rPr>
              <a:t> </a:t>
            </a:r>
            <a:r>
              <a:rPr kumimoji="1" lang="en-US" altLang="ja-JP" dirty="0" smtClean="0">
                <a:solidFill>
                  <a:srgbClr val="FFFF00"/>
                </a:solidFill>
              </a:rPr>
              <a:t>5 nm</a:t>
            </a:r>
            <a:r>
              <a:rPr kumimoji="1" lang="en-US" altLang="ja-JP" sz="2400" dirty="0">
                <a:solidFill>
                  <a:schemeClr val="bg1"/>
                </a:solidFill>
              </a:rPr>
              <a:t> </a:t>
            </a:r>
            <a:r>
              <a:rPr kumimoji="1" lang="en-US" altLang="ja-JP" sz="2400" dirty="0" smtClean="0">
                <a:solidFill>
                  <a:schemeClr val="bg1"/>
                </a:solidFill>
              </a:rPr>
              <a:t>(</a:t>
            </a:r>
            <a:r>
              <a:rPr kumimoji="1" lang="en-US" altLang="ja-JP" sz="2400" dirty="0" err="1" smtClean="0">
                <a:solidFill>
                  <a:schemeClr val="bg1"/>
                </a:solidFill>
              </a:rPr>
              <a:t>Toriumi</a:t>
            </a:r>
            <a:r>
              <a:rPr kumimoji="1" lang="en-US" altLang="ja-JP" sz="2400" dirty="0" smtClean="0">
                <a:solidFill>
                  <a:schemeClr val="bg1"/>
                </a:solidFill>
              </a:rPr>
              <a:t> 1989)</a:t>
            </a:r>
          </a:p>
          <a:p>
            <a:endParaRPr kumimoji="1" lang="en-US" altLang="ja-JP" sz="1200" dirty="0">
              <a:solidFill>
                <a:schemeClr val="bg1"/>
              </a:solidFill>
            </a:endParaRPr>
          </a:p>
          <a:p>
            <a:r>
              <a:rPr kumimoji="1" lang="ja-JP" altLang="en-US" sz="2000" dirty="0" smtClean="0">
                <a:solidFill>
                  <a:schemeClr val="bg1"/>
                </a:solidFill>
              </a:rPr>
              <a:t>彗星ダスト</a:t>
            </a:r>
            <a:r>
              <a:rPr kumimoji="1" lang="en-US" altLang="ja-JP" sz="2000" dirty="0" smtClean="0">
                <a:solidFill>
                  <a:schemeClr val="bg1"/>
                </a:solidFill>
              </a:rPr>
              <a:t> (GEMS in IDPs) </a:t>
            </a:r>
            <a:r>
              <a:rPr kumimoji="1" lang="ja-JP" altLang="en-US" sz="2000" dirty="0" smtClean="0">
                <a:solidFill>
                  <a:schemeClr val="bg1"/>
                </a:solidFill>
              </a:rPr>
              <a:t>中のメタル・硫化物のサイズ：</a:t>
            </a:r>
            <a:r>
              <a:rPr kumimoji="1" lang="en-US" altLang="ja-JP" sz="2000" dirty="0" smtClean="0">
                <a:solidFill>
                  <a:schemeClr val="bg1"/>
                </a:solidFill>
              </a:rPr>
              <a:t/>
            </a:r>
            <a:br>
              <a:rPr kumimoji="1" lang="en-US" altLang="ja-JP" sz="2000" dirty="0" smtClean="0">
                <a:solidFill>
                  <a:schemeClr val="bg1"/>
                </a:solidFill>
              </a:rPr>
            </a:br>
            <a:r>
              <a:rPr kumimoji="1" lang="ja-JP" altLang="en-US" sz="2000" dirty="0" smtClean="0">
                <a:solidFill>
                  <a:schemeClr val="bg1"/>
                </a:solidFill>
              </a:rPr>
              <a:t>典型的に</a:t>
            </a:r>
            <a:r>
              <a:rPr kumimoji="1" lang="en-US" altLang="ja-JP" sz="2000" dirty="0" smtClean="0">
                <a:solidFill>
                  <a:schemeClr val="bg1"/>
                </a:solidFill>
              </a:rPr>
              <a:t> </a:t>
            </a:r>
            <a:r>
              <a:rPr kumimoji="1" lang="en-US" altLang="ja-JP" sz="2000" dirty="0" smtClean="0">
                <a:solidFill>
                  <a:srgbClr val="FFFF00"/>
                </a:solidFill>
              </a:rPr>
              <a:t>5−50 nm</a:t>
            </a:r>
            <a:r>
              <a:rPr kumimoji="1" lang="en-US" altLang="ja-JP" sz="2000" dirty="0" smtClean="0">
                <a:solidFill>
                  <a:schemeClr val="bg1"/>
                </a:solidFill>
              </a:rPr>
              <a:t> (Keller &amp;</a:t>
            </a:r>
            <a:r>
              <a:rPr kumimoji="1" lang="ja-JP" altLang="en-US" sz="2000" dirty="0" smtClean="0">
                <a:solidFill>
                  <a:schemeClr val="bg1"/>
                </a:solidFill>
              </a:rPr>
              <a:t> </a:t>
            </a:r>
            <a:r>
              <a:rPr kumimoji="1" lang="en-US" altLang="ja-JP" sz="2000" dirty="0" smtClean="0">
                <a:solidFill>
                  <a:schemeClr val="bg1"/>
                </a:solidFill>
              </a:rPr>
              <a:t>Messenger 2011) </a:t>
            </a:r>
            <a:r>
              <a:rPr kumimoji="1" lang="ja-JP" altLang="en-US" sz="2000" dirty="0" smtClean="0">
                <a:solidFill>
                  <a:schemeClr val="bg1"/>
                </a:solidFill>
              </a:rPr>
              <a:t>非晶質ケイ酸塩も同程度</a:t>
            </a:r>
            <a:endParaRPr kumimoji="1" lang="ja-JP" altLang="en-US" sz="2000" dirty="0">
              <a:solidFill>
                <a:schemeClr val="bg1"/>
              </a:solidFill>
            </a:endParaRPr>
          </a:p>
        </p:txBody>
      </p:sp>
      <p:sp>
        <p:nvSpPr>
          <p:cNvPr id="3" name="タイトル 2"/>
          <p:cNvSpPr>
            <a:spLocks noGrp="1"/>
          </p:cNvSpPr>
          <p:nvPr>
            <p:ph type="title"/>
          </p:nvPr>
        </p:nvSpPr>
        <p:spPr/>
        <p:txBody>
          <a:bodyPr>
            <a:noAutofit/>
          </a:bodyPr>
          <a:lstStyle/>
          <a:p>
            <a:r>
              <a:rPr kumimoji="1" lang="en-US" altLang="ja-JP" sz="3600" dirty="0" smtClean="0"/>
              <a:t>Size of Matrix Grains and GEMS Grains</a:t>
            </a:r>
            <a:endParaRPr kumimoji="1" lang="ja-JP" altLang="en-US" sz="3600" dirty="0"/>
          </a:p>
        </p:txBody>
      </p:sp>
      <p:sp>
        <p:nvSpPr>
          <p:cNvPr id="4" name="スライド番号プレースホルダー 3"/>
          <p:cNvSpPr>
            <a:spLocks noGrp="1"/>
          </p:cNvSpPr>
          <p:nvPr>
            <p:ph type="sldNum" sz="quarter" idx="12"/>
          </p:nvPr>
        </p:nvSpPr>
        <p:spPr/>
        <p:txBody>
          <a:bodyPr/>
          <a:lstStyle/>
          <a:p>
            <a:pPr eaLnBrk="1" latinLnBrk="0" hangingPunct="1"/>
            <a:fld id="{D2E57653-3E58-4892-A7ED-712530ACC680}" type="slidenum">
              <a:rPr kumimoji="0" lang="en-US" smtClean="0"/>
              <a:pPr eaLnBrk="1" latinLnBrk="0" hangingPunct="1"/>
              <a:t>10</a:t>
            </a:fld>
            <a:endParaRPr kumimoji="0" lang="en-US"/>
          </a:p>
        </p:txBody>
      </p:sp>
      <p:sp>
        <p:nvSpPr>
          <p:cNvPr id="6" name="テキスト ボックス 5"/>
          <p:cNvSpPr txBox="1"/>
          <p:nvPr/>
        </p:nvSpPr>
        <p:spPr>
          <a:xfrm>
            <a:off x="740172" y="5789583"/>
            <a:ext cx="2069347" cy="461665"/>
          </a:xfrm>
          <a:prstGeom prst="rect">
            <a:avLst/>
          </a:prstGeom>
          <a:noFill/>
        </p:spPr>
        <p:txBody>
          <a:bodyPr wrap="none" rtlCol="0">
            <a:spAutoFit/>
          </a:bodyPr>
          <a:lstStyle/>
          <a:p>
            <a:pPr algn="ctr"/>
            <a:r>
              <a:rPr kumimoji="1" lang="en-US" altLang="ja-JP" sz="2400" dirty="0" err="1" smtClean="0">
                <a:latin typeface="Times New Roman"/>
                <a:cs typeface="Times New Roman"/>
              </a:rPr>
              <a:t>Toriumi</a:t>
            </a:r>
            <a:r>
              <a:rPr kumimoji="1" lang="ja-JP" altLang="en-US" sz="2400" dirty="0" smtClean="0">
                <a:latin typeface="Times New Roman"/>
                <a:cs typeface="Times New Roman"/>
              </a:rPr>
              <a:t> </a:t>
            </a:r>
            <a:r>
              <a:rPr kumimoji="1" lang="en-US" altLang="ja-JP" sz="2400" dirty="0" smtClean="0">
                <a:latin typeface="Times New Roman"/>
                <a:cs typeface="Times New Roman"/>
              </a:rPr>
              <a:t>(1989)</a:t>
            </a:r>
            <a:endParaRPr kumimoji="1" lang="ja-JP" altLang="en-US" sz="2400" dirty="0">
              <a:latin typeface="Times New Roman"/>
              <a:cs typeface="Times New Roman"/>
            </a:endParaRPr>
          </a:p>
        </p:txBody>
      </p:sp>
      <p:pic>
        <p:nvPicPr>
          <p:cNvPr id="7" name="図 6" descr="Keller_and_Messenger_201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0011" y="3019182"/>
            <a:ext cx="5486789" cy="2820209"/>
          </a:xfrm>
          <a:prstGeom prst="rect">
            <a:avLst/>
          </a:prstGeom>
        </p:spPr>
      </p:pic>
      <p:sp>
        <p:nvSpPr>
          <p:cNvPr id="9" name="テキスト ボックス 8"/>
          <p:cNvSpPr txBox="1"/>
          <p:nvPr/>
        </p:nvSpPr>
        <p:spPr>
          <a:xfrm>
            <a:off x="4127429" y="5789583"/>
            <a:ext cx="3643245" cy="461665"/>
          </a:xfrm>
          <a:prstGeom prst="rect">
            <a:avLst/>
          </a:prstGeom>
          <a:noFill/>
        </p:spPr>
        <p:txBody>
          <a:bodyPr wrap="none" rtlCol="0">
            <a:spAutoFit/>
          </a:bodyPr>
          <a:lstStyle/>
          <a:p>
            <a:pPr algn="ctr"/>
            <a:r>
              <a:rPr kumimoji="1" lang="en-US" altLang="ja-JP" sz="2400" dirty="0" smtClean="0">
                <a:latin typeface="Times New Roman"/>
                <a:cs typeface="Times New Roman"/>
              </a:rPr>
              <a:t>Keller &amp; Messenger</a:t>
            </a:r>
            <a:r>
              <a:rPr kumimoji="1" lang="ja-JP" altLang="en-US" sz="2400" dirty="0" smtClean="0">
                <a:latin typeface="Times New Roman"/>
                <a:cs typeface="Times New Roman"/>
              </a:rPr>
              <a:t> </a:t>
            </a:r>
            <a:r>
              <a:rPr kumimoji="1" lang="en-US" altLang="ja-JP" sz="2400" dirty="0" smtClean="0">
                <a:latin typeface="Times New Roman"/>
                <a:cs typeface="Times New Roman"/>
              </a:rPr>
              <a:t>(2011)</a:t>
            </a:r>
            <a:endParaRPr kumimoji="1" lang="ja-JP" altLang="en-US" sz="2400" dirty="0">
              <a:latin typeface="Times New Roman"/>
              <a:cs typeface="Times New Roman"/>
            </a:endParaRPr>
          </a:p>
        </p:txBody>
      </p:sp>
      <p:grpSp>
        <p:nvGrpSpPr>
          <p:cNvPr id="12" name="図形グループ 11"/>
          <p:cNvGrpSpPr/>
          <p:nvPr/>
        </p:nvGrpSpPr>
        <p:grpSpPr>
          <a:xfrm>
            <a:off x="433638" y="3019182"/>
            <a:ext cx="2619770" cy="2820209"/>
            <a:chOff x="433638" y="3019182"/>
            <a:chExt cx="2619770" cy="2820209"/>
          </a:xfrm>
        </p:grpSpPr>
        <p:pic>
          <p:nvPicPr>
            <p:cNvPr id="5" name="図 4" descr="Toriumi_1989.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3638" y="3019182"/>
              <a:ext cx="2619770" cy="2820209"/>
            </a:xfrm>
            <a:prstGeom prst="rect">
              <a:avLst/>
            </a:prstGeom>
          </p:spPr>
        </p:pic>
        <p:sp>
          <p:nvSpPr>
            <p:cNvPr id="10" name="正方形/長方形 9"/>
            <p:cNvSpPr/>
            <p:nvPr/>
          </p:nvSpPr>
          <p:spPr>
            <a:xfrm>
              <a:off x="695346" y="5565586"/>
              <a:ext cx="2313236" cy="228979"/>
            </a:xfrm>
            <a:prstGeom prst="rect">
              <a:avLst/>
            </a:prstGeom>
            <a:solidFill>
              <a:schemeClr val="tx1"/>
            </a:solidFill>
            <a:ln>
              <a:noFill/>
            </a:ln>
            <a:effectLst>
              <a:softEdge rad="1270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1" name="正方形/長方形 10"/>
            <p:cNvSpPr/>
            <p:nvPr/>
          </p:nvSpPr>
          <p:spPr>
            <a:xfrm>
              <a:off x="457200" y="3092825"/>
              <a:ext cx="282972" cy="2672472"/>
            </a:xfrm>
            <a:prstGeom prst="rect">
              <a:avLst/>
            </a:prstGeom>
            <a:solidFill>
              <a:schemeClr val="tx1"/>
            </a:solidFill>
            <a:ln>
              <a:noFill/>
            </a:ln>
            <a:effectLst>
              <a:softEdge rad="1270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sp>
        <p:nvSpPr>
          <p:cNvPr id="13" name="テキスト ボックス 12"/>
          <p:cNvSpPr txBox="1"/>
          <p:nvPr/>
        </p:nvSpPr>
        <p:spPr>
          <a:xfrm>
            <a:off x="1407069" y="5473414"/>
            <a:ext cx="312906" cy="400110"/>
          </a:xfrm>
          <a:prstGeom prst="rect">
            <a:avLst/>
          </a:prstGeom>
          <a:noFill/>
        </p:spPr>
        <p:txBody>
          <a:bodyPr wrap="none" rtlCol="0">
            <a:spAutoFit/>
          </a:bodyPr>
          <a:lstStyle/>
          <a:p>
            <a:r>
              <a:rPr kumimoji="1" lang="en-US" altLang="ja-JP" sz="2000" dirty="0" smtClean="0">
                <a:solidFill>
                  <a:srgbClr val="FF0000"/>
                </a:solidFill>
                <a:latin typeface="Times New Roman"/>
                <a:cs typeface="Times New Roman"/>
              </a:rPr>
              <a:t>5</a:t>
            </a:r>
            <a:endParaRPr kumimoji="1" lang="ja-JP" altLang="en-US" sz="2000" dirty="0">
              <a:solidFill>
                <a:srgbClr val="FF0000"/>
              </a:solidFill>
              <a:latin typeface="Times New Roman"/>
              <a:cs typeface="Times New Roman"/>
            </a:endParaRPr>
          </a:p>
        </p:txBody>
      </p:sp>
      <p:sp>
        <p:nvSpPr>
          <p:cNvPr id="14" name="テキスト ボックス 13"/>
          <p:cNvSpPr txBox="1"/>
          <p:nvPr/>
        </p:nvSpPr>
        <p:spPr>
          <a:xfrm>
            <a:off x="2254223" y="5473414"/>
            <a:ext cx="833005" cy="400110"/>
          </a:xfrm>
          <a:prstGeom prst="rect">
            <a:avLst/>
          </a:prstGeom>
          <a:noFill/>
        </p:spPr>
        <p:txBody>
          <a:bodyPr wrap="none" rtlCol="0">
            <a:spAutoFit/>
          </a:bodyPr>
          <a:lstStyle/>
          <a:p>
            <a:r>
              <a:rPr kumimoji="1" lang="en-US" altLang="ja-JP" sz="2000" dirty="0" smtClean="0">
                <a:solidFill>
                  <a:schemeClr val="bg1"/>
                </a:solidFill>
                <a:latin typeface="Times New Roman"/>
                <a:cs typeface="Times New Roman"/>
              </a:rPr>
              <a:t>50 nm</a:t>
            </a:r>
            <a:endParaRPr kumimoji="1" lang="ja-JP" altLang="en-US" sz="2000" dirty="0">
              <a:solidFill>
                <a:schemeClr val="bg1"/>
              </a:solidFill>
              <a:latin typeface="Times New Roman"/>
              <a:cs typeface="Times New Roman"/>
            </a:endParaRPr>
          </a:p>
        </p:txBody>
      </p:sp>
      <p:sp>
        <p:nvSpPr>
          <p:cNvPr id="15" name="テキスト ボックス 14"/>
          <p:cNvSpPr txBox="1"/>
          <p:nvPr/>
        </p:nvSpPr>
        <p:spPr>
          <a:xfrm>
            <a:off x="710726" y="5473414"/>
            <a:ext cx="312906" cy="400110"/>
          </a:xfrm>
          <a:prstGeom prst="rect">
            <a:avLst/>
          </a:prstGeom>
          <a:noFill/>
        </p:spPr>
        <p:txBody>
          <a:bodyPr wrap="none" rtlCol="0">
            <a:spAutoFit/>
          </a:bodyPr>
          <a:lstStyle/>
          <a:p>
            <a:r>
              <a:rPr kumimoji="1" lang="en-US" altLang="ja-JP" sz="2000" dirty="0" smtClean="0">
                <a:solidFill>
                  <a:schemeClr val="bg1"/>
                </a:solidFill>
                <a:latin typeface="Times New Roman"/>
                <a:cs typeface="Times New Roman"/>
              </a:rPr>
              <a:t>1</a:t>
            </a:r>
            <a:endParaRPr kumimoji="1" lang="ja-JP" altLang="en-US" sz="2000" dirty="0">
              <a:solidFill>
                <a:schemeClr val="bg1"/>
              </a:solidFill>
              <a:latin typeface="Times New Roman"/>
              <a:cs typeface="Times New Roman"/>
            </a:endParaRPr>
          </a:p>
        </p:txBody>
      </p:sp>
      <p:sp>
        <p:nvSpPr>
          <p:cNvPr id="17" name="テキスト ボックス 16"/>
          <p:cNvSpPr txBox="1"/>
          <p:nvPr/>
        </p:nvSpPr>
        <p:spPr>
          <a:xfrm>
            <a:off x="-29484" y="4234853"/>
            <a:ext cx="1210588" cy="400110"/>
          </a:xfrm>
          <a:prstGeom prst="rect">
            <a:avLst/>
          </a:prstGeom>
          <a:noFill/>
          <a:scene3d>
            <a:camera prst="orthographicFront">
              <a:rot lat="0" lon="0" rev="5400000"/>
            </a:camera>
            <a:lightRig rig="threePt" dir="t"/>
          </a:scene3d>
        </p:spPr>
        <p:txBody>
          <a:bodyPr wrap="none" rtlCol="0">
            <a:spAutoFit/>
          </a:bodyPr>
          <a:lstStyle/>
          <a:p>
            <a:r>
              <a:rPr kumimoji="1" lang="en-US" altLang="ja-JP" sz="2000" dirty="0" smtClean="0">
                <a:solidFill>
                  <a:schemeClr val="bg1"/>
                </a:solidFill>
                <a:latin typeface="Times New Roman"/>
                <a:cs typeface="Times New Roman"/>
              </a:rPr>
              <a:t>frequency</a:t>
            </a:r>
            <a:endParaRPr kumimoji="1" lang="ja-JP" altLang="en-US" sz="2000" dirty="0">
              <a:solidFill>
                <a:schemeClr val="bg1"/>
              </a:solidFill>
              <a:latin typeface="Times New Roman"/>
              <a:cs typeface="Times New Roman"/>
            </a:endParaRPr>
          </a:p>
        </p:txBody>
      </p:sp>
      <p:sp>
        <p:nvSpPr>
          <p:cNvPr id="16" name="テキスト ボックス 15"/>
          <p:cNvSpPr txBox="1"/>
          <p:nvPr/>
        </p:nvSpPr>
        <p:spPr>
          <a:xfrm>
            <a:off x="1087094" y="3166551"/>
            <a:ext cx="1690938" cy="646331"/>
          </a:xfrm>
          <a:prstGeom prst="rect">
            <a:avLst/>
          </a:prstGeom>
          <a:solidFill>
            <a:schemeClr val="tx1"/>
          </a:solidFill>
        </p:spPr>
        <p:txBody>
          <a:bodyPr wrap="none" rtlCol="0">
            <a:spAutoFit/>
          </a:bodyPr>
          <a:lstStyle/>
          <a:p>
            <a:pPr algn="ctr"/>
            <a:r>
              <a:rPr kumimoji="1" lang="en-US" altLang="ja-JP" dirty="0" smtClean="0">
                <a:solidFill>
                  <a:schemeClr val="bg1"/>
                </a:solidFill>
                <a:latin typeface="Times New Roman"/>
                <a:cs typeface="Times New Roman"/>
              </a:rPr>
              <a:t>Ultrafine Grains</a:t>
            </a:r>
            <a:br>
              <a:rPr kumimoji="1" lang="en-US" altLang="ja-JP" dirty="0" smtClean="0">
                <a:solidFill>
                  <a:schemeClr val="bg1"/>
                </a:solidFill>
                <a:latin typeface="Times New Roman"/>
                <a:cs typeface="Times New Roman"/>
              </a:rPr>
            </a:br>
            <a:r>
              <a:rPr kumimoji="1" lang="en-US" altLang="ja-JP" dirty="0" smtClean="0">
                <a:solidFill>
                  <a:schemeClr val="bg1"/>
                </a:solidFill>
                <a:latin typeface="Times New Roman"/>
                <a:cs typeface="Times New Roman"/>
              </a:rPr>
              <a:t>(N = 430)</a:t>
            </a:r>
            <a:endParaRPr kumimoji="1" lang="ja-JP" altLang="en-US" dirty="0">
              <a:solidFill>
                <a:schemeClr val="bg1"/>
              </a:solidFill>
              <a:latin typeface="Times New Roman"/>
              <a:cs typeface="Times New Roman"/>
            </a:endParaRPr>
          </a:p>
        </p:txBody>
      </p:sp>
      <p:sp>
        <p:nvSpPr>
          <p:cNvPr id="18" name="テキスト ボックス 17"/>
          <p:cNvSpPr txBox="1"/>
          <p:nvPr/>
        </p:nvSpPr>
        <p:spPr>
          <a:xfrm>
            <a:off x="3230534" y="3055100"/>
            <a:ext cx="1582735" cy="369332"/>
          </a:xfrm>
          <a:prstGeom prst="rect">
            <a:avLst/>
          </a:prstGeom>
          <a:solidFill>
            <a:schemeClr val="tx1"/>
          </a:solidFill>
        </p:spPr>
        <p:txBody>
          <a:bodyPr wrap="none" rtlCol="0">
            <a:spAutoFit/>
          </a:bodyPr>
          <a:lstStyle/>
          <a:p>
            <a:pPr algn="ctr"/>
            <a:r>
              <a:rPr kumimoji="1" lang="en-US" altLang="ja-JP" dirty="0" smtClean="0">
                <a:solidFill>
                  <a:schemeClr val="bg1"/>
                </a:solidFill>
                <a:latin typeface="Times New Roman"/>
                <a:cs typeface="Times New Roman"/>
              </a:rPr>
              <a:t>GEMS in IDPs</a:t>
            </a:r>
            <a:endParaRPr kumimoji="1" lang="ja-JP" altLang="en-US" dirty="0">
              <a:solidFill>
                <a:schemeClr val="bg1"/>
              </a:solidFill>
              <a:latin typeface="Times New Roman"/>
              <a:cs typeface="Times New Roman"/>
            </a:endParaRPr>
          </a:p>
        </p:txBody>
      </p:sp>
    </p:spTree>
    <p:extLst>
      <p:ext uri="{BB962C8B-B14F-4D97-AF65-F5344CB8AC3E}">
        <p14:creationId xmlns:p14="http://schemas.microsoft.com/office/powerpoint/2010/main" val="1035201278"/>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p:cNvSpPr/>
          <p:nvPr/>
        </p:nvSpPr>
        <p:spPr>
          <a:xfrm>
            <a:off x="4547810" y="2128345"/>
            <a:ext cx="3822065" cy="4346550"/>
          </a:xfrm>
          <a:prstGeom prst="rect">
            <a:avLst/>
          </a:prstGeom>
          <a:solidFill>
            <a:schemeClr val="tx1"/>
          </a:solidFill>
          <a:ln>
            <a:noFill/>
          </a:ln>
          <a:effectLst>
            <a:softEdge rad="1270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 name="コンテンツ プレースホルダー 1"/>
          <p:cNvSpPr>
            <a:spLocks noGrp="1"/>
          </p:cNvSpPr>
          <p:nvPr>
            <p:ph idx="1"/>
          </p:nvPr>
        </p:nvSpPr>
        <p:spPr>
          <a:xfrm>
            <a:off x="457200" y="946359"/>
            <a:ext cx="8229600" cy="5528535"/>
          </a:xfrm>
        </p:spPr>
        <p:txBody>
          <a:bodyPr>
            <a:normAutofit fontScale="92500" lnSpcReduction="10000"/>
          </a:bodyPr>
          <a:lstStyle/>
          <a:p>
            <a:r>
              <a:rPr kumimoji="1" lang="en-US" altLang="ja-JP" sz="2400" dirty="0" smtClean="0">
                <a:solidFill>
                  <a:srgbClr val="000000"/>
                </a:solidFill>
              </a:rPr>
              <a:t>Allende CV3.2</a:t>
            </a:r>
            <a:r>
              <a:rPr kumimoji="1" lang="ja-JP" altLang="en-US" sz="2400" dirty="0" smtClean="0">
                <a:solidFill>
                  <a:srgbClr val="000000"/>
                </a:solidFill>
              </a:rPr>
              <a:t> のサイズ頻度分布</a:t>
            </a:r>
            <a:r>
              <a:rPr kumimoji="1" lang="en-US" altLang="ja-JP" sz="2400" dirty="0" smtClean="0">
                <a:solidFill>
                  <a:srgbClr val="000000"/>
                </a:solidFill>
              </a:rPr>
              <a:t> (</a:t>
            </a:r>
            <a:r>
              <a:rPr kumimoji="1" lang="en-US" altLang="ja-JP" sz="2400" dirty="0" err="1" smtClean="0">
                <a:solidFill>
                  <a:srgbClr val="000000"/>
                </a:solidFill>
              </a:rPr>
              <a:t>Toriumi</a:t>
            </a:r>
            <a:r>
              <a:rPr kumimoji="1" lang="en-US" altLang="ja-JP" sz="2400" dirty="0" smtClean="0">
                <a:solidFill>
                  <a:srgbClr val="000000"/>
                </a:solidFill>
              </a:rPr>
              <a:t> 1989):</a:t>
            </a:r>
            <a:r>
              <a:rPr kumimoji="1" lang="en-US" altLang="ja-JP" sz="2400" dirty="0">
                <a:solidFill>
                  <a:srgbClr val="000000"/>
                </a:solidFill>
              </a:rPr>
              <a:t/>
            </a:r>
            <a:br>
              <a:rPr kumimoji="1" lang="en-US" altLang="ja-JP" sz="2400" dirty="0">
                <a:solidFill>
                  <a:srgbClr val="000000"/>
                </a:solidFill>
              </a:rPr>
            </a:br>
            <a:r>
              <a:rPr kumimoji="1" lang="en-US" altLang="ja-JP" sz="2400" dirty="0" smtClean="0">
                <a:solidFill>
                  <a:srgbClr val="000000"/>
                </a:solidFill>
              </a:rPr>
              <a:t>50</a:t>
            </a:r>
            <a:r>
              <a:rPr kumimoji="1" lang="ja-JP" altLang="en-US" sz="2400" dirty="0" smtClean="0">
                <a:solidFill>
                  <a:srgbClr val="000000"/>
                </a:solidFill>
              </a:rPr>
              <a:t> </a:t>
            </a:r>
            <a:r>
              <a:rPr kumimoji="1" lang="en-US" altLang="ja-JP" sz="2400" dirty="0" smtClean="0">
                <a:solidFill>
                  <a:srgbClr val="000000"/>
                </a:solidFill>
              </a:rPr>
              <a:t>nm </a:t>
            </a:r>
            <a:r>
              <a:rPr kumimoji="1" lang="ja-JP" altLang="en-US" sz="2400" dirty="0" smtClean="0">
                <a:solidFill>
                  <a:srgbClr val="000000"/>
                </a:solidFill>
              </a:rPr>
              <a:t>より大きいところでは</a:t>
            </a:r>
            <a:r>
              <a:rPr kumimoji="1" lang="en-US" altLang="ja-JP" sz="2400" dirty="0" smtClean="0">
                <a:solidFill>
                  <a:srgbClr val="000000"/>
                </a:solidFill>
              </a:rPr>
              <a:t> log-normal </a:t>
            </a:r>
            <a:r>
              <a:rPr kumimoji="1" lang="ja-JP" altLang="en-US" sz="2400" dirty="0" smtClean="0">
                <a:solidFill>
                  <a:srgbClr val="000000"/>
                </a:solidFill>
              </a:rPr>
              <a:t>で落ちていない</a:t>
            </a:r>
            <a:r>
              <a:rPr kumimoji="1" lang="en-US" altLang="ja-JP" sz="2400" dirty="0">
                <a:solidFill>
                  <a:srgbClr val="000000"/>
                </a:solidFill>
              </a:rPr>
              <a:t/>
            </a:r>
            <a:br>
              <a:rPr kumimoji="1" lang="en-US" altLang="ja-JP" sz="2400" dirty="0">
                <a:solidFill>
                  <a:srgbClr val="000000"/>
                </a:solidFill>
              </a:rPr>
            </a:br>
            <a:r>
              <a:rPr kumimoji="1" lang="ja-JP" altLang="en-US" sz="2000" dirty="0" smtClean="0">
                <a:solidFill>
                  <a:srgbClr val="000000"/>
                </a:solidFill>
              </a:rPr>
              <a:t>（星間ダストのサイズ分布</a:t>
            </a:r>
            <a:r>
              <a:rPr kumimoji="1" lang="en-US" altLang="ja-JP" sz="2000" dirty="0" smtClean="0">
                <a:solidFill>
                  <a:srgbClr val="000000"/>
                </a:solidFill>
              </a:rPr>
              <a:t> </a:t>
            </a:r>
            <a:r>
              <a:rPr kumimoji="1" lang="en-US" altLang="ja-JP" sz="2000" i="1" dirty="0" smtClean="0">
                <a:solidFill>
                  <a:srgbClr val="000000"/>
                </a:solidFill>
              </a:rPr>
              <a:t>n</a:t>
            </a:r>
            <a:r>
              <a:rPr kumimoji="1" lang="en-US" altLang="ja-JP" sz="2000" dirty="0" smtClean="0">
                <a:solidFill>
                  <a:srgbClr val="000000"/>
                </a:solidFill>
              </a:rPr>
              <a:t> ~ </a:t>
            </a:r>
            <a:r>
              <a:rPr kumimoji="1" lang="en-US" altLang="ja-JP" sz="2000" i="1" dirty="0" smtClean="0">
                <a:solidFill>
                  <a:srgbClr val="000000"/>
                </a:solidFill>
              </a:rPr>
              <a:t>d</a:t>
            </a:r>
            <a:r>
              <a:rPr kumimoji="1" lang="en-US" altLang="ja-JP" sz="2000" baseline="30000" dirty="0" smtClean="0">
                <a:solidFill>
                  <a:srgbClr val="000000"/>
                </a:solidFill>
              </a:rPr>
              <a:t>-3.5</a:t>
            </a:r>
            <a:r>
              <a:rPr kumimoji="1" lang="en-US" altLang="ja-JP" sz="2000" dirty="0" smtClean="0">
                <a:solidFill>
                  <a:srgbClr val="000000"/>
                </a:solidFill>
              </a:rPr>
              <a:t> </a:t>
            </a:r>
            <a:r>
              <a:rPr kumimoji="1" lang="ja-JP" altLang="en-US" sz="2000" dirty="0" smtClean="0">
                <a:solidFill>
                  <a:srgbClr val="000000"/>
                </a:solidFill>
              </a:rPr>
              <a:t>よりもゆるい、べき分布）</a:t>
            </a:r>
            <a:endParaRPr kumimoji="1" lang="en-US" altLang="ja-JP" sz="2000" dirty="0" smtClean="0">
              <a:solidFill>
                <a:srgbClr val="000000"/>
              </a:solidFill>
            </a:endParaRPr>
          </a:p>
          <a:p>
            <a:r>
              <a:rPr kumimoji="1" lang="ja-JP" altLang="en-US" sz="2400" dirty="0" smtClean="0">
                <a:solidFill>
                  <a:srgbClr val="800000"/>
                </a:solidFill>
              </a:rPr>
              <a:t>が、サイズ分布は母天体での</a:t>
            </a:r>
            <a:r>
              <a:rPr kumimoji="1" lang="en-US" altLang="ja-JP" sz="2400" dirty="0" smtClean="0">
                <a:solidFill>
                  <a:srgbClr val="800000"/>
                </a:solidFill>
              </a:rPr>
              <a:t/>
            </a:r>
            <a:br>
              <a:rPr kumimoji="1" lang="en-US" altLang="ja-JP" sz="2400" dirty="0" smtClean="0">
                <a:solidFill>
                  <a:srgbClr val="800000"/>
                </a:solidFill>
              </a:rPr>
            </a:br>
            <a:r>
              <a:rPr kumimoji="1" lang="ja-JP" altLang="en-US" sz="2400" dirty="0" smtClean="0">
                <a:solidFill>
                  <a:srgbClr val="800000"/>
                </a:solidFill>
              </a:rPr>
              <a:t>熱・水質変成で変化している</a:t>
            </a:r>
            <a:r>
              <a:rPr kumimoji="1" lang="en-US" altLang="ja-JP" sz="2400" dirty="0" smtClean="0">
                <a:solidFill>
                  <a:srgbClr val="800000"/>
                </a:solidFill>
              </a:rPr>
              <a:t/>
            </a:r>
            <a:br>
              <a:rPr kumimoji="1" lang="en-US" altLang="ja-JP" sz="2400" dirty="0" smtClean="0">
                <a:solidFill>
                  <a:srgbClr val="800000"/>
                </a:solidFill>
              </a:rPr>
            </a:br>
            <a:r>
              <a:rPr kumimoji="1" lang="en-US" altLang="ja-JP" sz="2400" dirty="0" smtClean="0">
                <a:solidFill>
                  <a:srgbClr val="000000"/>
                </a:solidFill>
              </a:rPr>
              <a:t> (grain growth, sintering, etc.)</a:t>
            </a:r>
          </a:p>
          <a:p>
            <a:endParaRPr kumimoji="1" lang="en-US" altLang="ja-JP" sz="2400" dirty="0" smtClean="0">
              <a:solidFill>
                <a:srgbClr val="000000"/>
              </a:solidFill>
            </a:endParaRPr>
          </a:p>
          <a:p>
            <a:r>
              <a:rPr kumimoji="1" lang="ja-JP" altLang="en-US" sz="2400" dirty="0" smtClean="0">
                <a:solidFill>
                  <a:srgbClr val="800000"/>
                </a:solidFill>
              </a:rPr>
              <a:t>粒径と熱変成度の関係：</a:t>
            </a:r>
            <a:r>
              <a:rPr kumimoji="1" lang="en-US" altLang="ja-JP" sz="2400" dirty="0" smtClean="0">
                <a:solidFill>
                  <a:srgbClr val="800000"/>
                </a:solidFill>
              </a:rPr>
              <a:t/>
            </a:r>
            <a:br>
              <a:rPr kumimoji="1" lang="en-US" altLang="ja-JP" sz="2400" dirty="0" smtClean="0">
                <a:solidFill>
                  <a:srgbClr val="800000"/>
                </a:solidFill>
              </a:rPr>
            </a:br>
            <a:r>
              <a:rPr kumimoji="1" lang="ja-JP" altLang="en-US" sz="2400" dirty="0" smtClean="0">
                <a:solidFill>
                  <a:srgbClr val="800000"/>
                </a:solidFill>
              </a:rPr>
              <a:t>熱変成で粒径は大きくなる</a:t>
            </a:r>
            <a:r>
              <a:rPr kumimoji="1" lang="en-US" altLang="ja-JP" sz="2400" dirty="0" smtClean="0">
                <a:solidFill>
                  <a:srgbClr val="800000"/>
                </a:solidFill>
              </a:rPr>
              <a:t/>
            </a:r>
            <a:br>
              <a:rPr kumimoji="1" lang="en-US" altLang="ja-JP" sz="2400" dirty="0" smtClean="0">
                <a:solidFill>
                  <a:srgbClr val="800000"/>
                </a:solidFill>
              </a:rPr>
            </a:br>
            <a:endParaRPr kumimoji="1" lang="en-US" altLang="ja-JP" sz="2400" dirty="0" smtClean="0">
              <a:solidFill>
                <a:srgbClr val="800000"/>
              </a:solidFill>
            </a:endParaRPr>
          </a:p>
          <a:p>
            <a:pPr lvl="1"/>
            <a:r>
              <a:rPr kumimoji="1" lang="en-US" altLang="ja-JP" dirty="0" err="1" smtClean="0">
                <a:solidFill>
                  <a:srgbClr val="000000"/>
                </a:solidFill>
                <a:latin typeface="Times New Roman"/>
                <a:cs typeface="Times New Roman"/>
              </a:rPr>
              <a:t>Chainpur</a:t>
            </a:r>
            <a:r>
              <a:rPr kumimoji="1" lang="en-US" altLang="ja-JP" dirty="0" smtClean="0">
                <a:solidFill>
                  <a:srgbClr val="000000"/>
                </a:solidFill>
                <a:latin typeface="Times New Roman"/>
                <a:cs typeface="Times New Roman"/>
              </a:rPr>
              <a:t> LL3.4: </a:t>
            </a:r>
            <a:br>
              <a:rPr kumimoji="1" lang="en-US" altLang="ja-JP" dirty="0" smtClean="0">
                <a:solidFill>
                  <a:srgbClr val="000000"/>
                </a:solidFill>
                <a:latin typeface="Times New Roman"/>
                <a:cs typeface="Times New Roman"/>
              </a:rPr>
            </a:br>
            <a:r>
              <a:rPr kumimoji="1" lang="ja-JP" altLang="en-US" dirty="0" smtClean="0">
                <a:solidFill>
                  <a:srgbClr val="000000"/>
                </a:solidFill>
                <a:latin typeface="Times New Roman"/>
                <a:cs typeface="Times New Roman"/>
              </a:rPr>
              <a:t>直径</a:t>
            </a:r>
            <a:r>
              <a:rPr kumimoji="1" lang="en-US" altLang="ja-JP" dirty="0" smtClean="0">
                <a:solidFill>
                  <a:srgbClr val="000000"/>
                </a:solidFill>
                <a:latin typeface="Times New Roman"/>
                <a:cs typeface="Times New Roman"/>
              </a:rPr>
              <a:t> 50 nm = 0.05 </a:t>
            </a:r>
            <a:r>
              <a:rPr kumimoji="1" lang="en-US" altLang="ja-JP" dirty="0" err="1" smtClean="0">
                <a:solidFill>
                  <a:srgbClr val="000000"/>
                </a:solidFill>
                <a:latin typeface="Times New Roman"/>
                <a:cs typeface="Times New Roman"/>
              </a:rPr>
              <a:t>μm</a:t>
            </a:r>
            <a:r>
              <a:rPr kumimoji="1" lang="en-US" altLang="ja-JP" dirty="0">
                <a:solidFill>
                  <a:srgbClr val="000000"/>
                </a:solidFill>
                <a:latin typeface="Times New Roman"/>
                <a:cs typeface="Times New Roman"/>
              </a:rPr>
              <a:t/>
            </a:r>
            <a:br>
              <a:rPr kumimoji="1" lang="en-US" altLang="ja-JP" dirty="0">
                <a:solidFill>
                  <a:srgbClr val="000000"/>
                </a:solidFill>
                <a:latin typeface="Times New Roman"/>
                <a:cs typeface="Times New Roman"/>
              </a:rPr>
            </a:br>
            <a:endParaRPr kumimoji="1" lang="en-US" altLang="ja-JP" dirty="0" smtClean="0">
              <a:solidFill>
                <a:srgbClr val="000000"/>
              </a:solidFill>
              <a:latin typeface="Times New Roman"/>
              <a:cs typeface="Times New Roman"/>
            </a:endParaRPr>
          </a:p>
          <a:p>
            <a:pPr lvl="1"/>
            <a:r>
              <a:rPr kumimoji="1" lang="en-US" altLang="ja-JP" dirty="0" err="1" smtClean="0">
                <a:solidFill>
                  <a:srgbClr val="000000"/>
                </a:solidFill>
                <a:latin typeface="Times New Roman"/>
                <a:cs typeface="Times New Roman"/>
              </a:rPr>
              <a:t>Parnallee</a:t>
            </a:r>
            <a:r>
              <a:rPr kumimoji="1" lang="en-US" altLang="ja-JP" dirty="0" smtClean="0">
                <a:solidFill>
                  <a:srgbClr val="000000"/>
                </a:solidFill>
                <a:latin typeface="Times New Roman"/>
                <a:cs typeface="Times New Roman"/>
              </a:rPr>
              <a:t> LL3.6: 200 nm</a:t>
            </a:r>
            <a:br>
              <a:rPr kumimoji="1" lang="en-US" altLang="ja-JP" dirty="0" smtClean="0">
                <a:solidFill>
                  <a:srgbClr val="000000"/>
                </a:solidFill>
                <a:latin typeface="Times New Roman"/>
                <a:cs typeface="Times New Roman"/>
              </a:rPr>
            </a:br>
            <a:r>
              <a:rPr kumimoji="1" lang="en-US" altLang="ja-JP" dirty="0" smtClean="0">
                <a:solidFill>
                  <a:srgbClr val="000000"/>
                </a:solidFill>
                <a:latin typeface="Times New Roman"/>
                <a:cs typeface="Times New Roman"/>
              </a:rPr>
              <a:t> </a:t>
            </a:r>
          </a:p>
          <a:p>
            <a:pPr lvl="1"/>
            <a:r>
              <a:rPr kumimoji="1" lang="en-US" altLang="ja-JP" dirty="0" smtClean="0">
                <a:solidFill>
                  <a:srgbClr val="000000"/>
                </a:solidFill>
                <a:latin typeface="Times New Roman"/>
                <a:cs typeface="Times New Roman"/>
              </a:rPr>
              <a:t>Hedjaz L3.7−6: 1.8 </a:t>
            </a:r>
            <a:r>
              <a:rPr kumimoji="1" lang="en-US" altLang="ja-JP" dirty="0" err="1" smtClean="0">
                <a:solidFill>
                  <a:srgbClr val="000000"/>
                </a:solidFill>
                <a:latin typeface="Times New Roman"/>
                <a:cs typeface="Times New Roman"/>
              </a:rPr>
              <a:t>μm</a:t>
            </a:r>
            <a:endParaRPr kumimoji="1" lang="en-US" altLang="ja-JP" dirty="0" smtClean="0">
              <a:solidFill>
                <a:srgbClr val="000000"/>
              </a:solidFill>
              <a:latin typeface="Times New Roman"/>
              <a:cs typeface="Times New Roman"/>
            </a:endParaRPr>
          </a:p>
        </p:txBody>
      </p:sp>
      <p:sp>
        <p:nvSpPr>
          <p:cNvPr id="3" name="タイトル 2"/>
          <p:cNvSpPr>
            <a:spLocks noGrp="1"/>
          </p:cNvSpPr>
          <p:nvPr>
            <p:ph type="title"/>
          </p:nvPr>
        </p:nvSpPr>
        <p:spPr/>
        <p:txBody>
          <a:bodyPr>
            <a:noAutofit/>
          </a:bodyPr>
          <a:lstStyle/>
          <a:p>
            <a:r>
              <a:rPr kumimoji="1" lang="en-US" altLang="ja-JP" sz="3200" dirty="0" smtClean="0"/>
              <a:t>Size Distribution and Thermal Processing</a:t>
            </a:r>
            <a:endParaRPr kumimoji="1" lang="ja-JP" altLang="en-US" sz="3200" dirty="0"/>
          </a:p>
        </p:txBody>
      </p:sp>
      <p:sp>
        <p:nvSpPr>
          <p:cNvPr id="4" name="スライド番号プレースホルダー 3"/>
          <p:cNvSpPr>
            <a:spLocks noGrp="1"/>
          </p:cNvSpPr>
          <p:nvPr>
            <p:ph type="sldNum" sz="quarter" idx="12"/>
          </p:nvPr>
        </p:nvSpPr>
        <p:spPr/>
        <p:txBody>
          <a:bodyPr/>
          <a:lstStyle/>
          <a:p>
            <a:pPr eaLnBrk="1" latinLnBrk="0" hangingPunct="1"/>
            <a:fld id="{D2E57653-3E58-4892-A7ED-712530ACC680}" type="slidenum">
              <a:rPr kumimoji="0" lang="en-US" smtClean="0"/>
              <a:pPr eaLnBrk="1" latinLnBrk="0" hangingPunct="1"/>
              <a:t>11</a:t>
            </a:fld>
            <a:endParaRPr kumimoji="0" lang="en-US"/>
          </a:p>
        </p:txBody>
      </p:sp>
      <p:pic>
        <p:nvPicPr>
          <p:cNvPr id="6" name="図 5" descr="Ashworth1977.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59785" y="2171199"/>
            <a:ext cx="3577620" cy="4102867"/>
          </a:xfrm>
          <a:prstGeom prst="rect">
            <a:avLst/>
          </a:prstGeom>
        </p:spPr>
      </p:pic>
      <p:sp>
        <p:nvSpPr>
          <p:cNvPr id="7" name="テキスト ボックス 6"/>
          <p:cNvSpPr txBox="1"/>
          <p:nvPr/>
        </p:nvSpPr>
        <p:spPr>
          <a:xfrm>
            <a:off x="5366772" y="6387933"/>
            <a:ext cx="2308945" cy="461665"/>
          </a:xfrm>
          <a:prstGeom prst="rect">
            <a:avLst/>
          </a:prstGeom>
          <a:noFill/>
        </p:spPr>
        <p:txBody>
          <a:bodyPr wrap="none" rtlCol="0">
            <a:spAutoFit/>
          </a:bodyPr>
          <a:lstStyle/>
          <a:p>
            <a:pPr algn="ctr"/>
            <a:r>
              <a:rPr kumimoji="1" lang="en-US" altLang="ja-JP" sz="2400" dirty="0" smtClean="0">
                <a:latin typeface="Times New Roman"/>
                <a:cs typeface="Times New Roman"/>
              </a:rPr>
              <a:t>Ashworth (1977)</a:t>
            </a:r>
            <a:endParaRPr kumimoji="1" lang="ja-JP" altLang="en-US" sz="2400" dirty="0">
              <a:latin typeface="Times New Roman"/>
              <a:cs typeface="Times New Roman"/>
            </a:endParaRPr>
          </a:p>
        </p:txBody>
      </p:sp>
      <p:sp>
        <p:nvSpPr>
          <p:cNvPr id="8" name="テキスト ボックス 7"/>
          <p:cNvSpPr txBox="1"/>
          <p:nvPr/>
        </p:nvSpPr>
        <p:spPr>
          <a:xfrm>
            <a:off x="5109990" y="2329011"/>
            <a:ext cx="1138853" cy="338554"/>
          </a:xfrm>
          <a:prstGeom prst="rect">
            <a:avLst/>
          </a:prstGeom>
          <a:solidFill>
            <a:schemeClr val="tx1"/>
          </a:solidFill>
        </p:spPr>
        <p:txBody>
          <a:bodyPr wrap="none" rtlCol="0">
            <a:spAutoFit/>
          </a:bodyPr>
          <a:lstStyle/>
          <a:p>
            <a:pPr algn="ctr"/>
            <a:r>
              <a:rPr kumimoji="1" lang="en-US" altLang="ja-JP" sz="1600" dirty="0" smtClean="0">
                <a:solidFill>
                  <a:schemeClr val="bg1"/>
                </a:solidFill>
                <a:latin typeface="Arial Narrow"/>
                <a:cs typeface="Arial Narrow"/>
              </a:rPr>
              <a:t>Weston (H4)</a:t>
            </a:r>
            <a:endParaRPr kumimoji="1" lang="ja-JP" altLang="en-US" sz="1600" dirty="0">
              <a:solidFill>
                <a:schemeClr val="bg1"/>
              </a:solidFill>
              <a:latin typeface="Arial Narrow"/>
              <a:cs typeface="Arial Narrow"/>
            </a:endParaRPr>
          </a:p>
        </p:txBody>
      </p:sp>
      <p:sp>
        <p:nvSpPr>
          <p:cNvPr id="10" name="テキスト ボックス 9"/>
          <p:cNvSpPr txBox="1"/>
          <p:nvPr/>
        </p:nvSpPr>
        <p:spPr>
          <a:xfrm>
            <a:off x="6021562" y="3099778"/>
            <a:ext cx="2101657" cy="338554"/>
          </a:xfrm>
          <a:prstGeom prst="rect">
            <a:avLst/>
          </a:prstGeom>
          <a:solidFill>
            <a:schemeClr val="tx1"/>
          </a:solidFill>
        </p:spPr>
        <p:txBody>
          <a:bodyPr wrap="none" rtlCol="0">
            <a:spAutoFit/>
          </a:bodyPr>
          <a:lstStyle/>
          <a:p>
            <a:pPr algn="ctr"/>
            <a:r>
              <a:rPr kumimoji="1" lang="en-US" altLang="ja-JP" sz="1600" dirty="0" err="1" smtClean="0">
                <a:solidFill>
                  <a:schemeClr val="bg1"/>
                </a:solidFill>
                <a:latin typeface="Arial Narrow"/>
                <a:cs typeface="Arial Narrow"/>
              </a:rPr>
              <a:t>Chainpur</a:t>
            </a:r>
            <a:r>
              <a:rPr kumimoji="1" lang="en-US" altLang="ja-JP" sz="1600" dirty="0" smtClean="0">
                <a:solidFill>
                  <a:schemeClr val="bg1"/>
                </a:solidFill>
                <a:latin typeface="Arial Narrow"/>
                <a:cs typeface="Arial Narrow"/>
              </a:rPr>
              <a:t> dark rim (LL3.4)</a:t>
            </a:r>
            <a:endParaRPr kumimoji="1" lang="ja-JP" altLang="en-US" sz="1600" dirty="0">
              <a:solidFill>
                <a:schemeClr val="bg1"/>
              </a:solidFill>
              <a:latin typeface="Arial Narrow"/>
              <a:cs typeface="Arial Narrow"/>
            </a:endParaRPr>
          </a:p>
        </p:txBody>
      </p:sp>
      <p:sp>
        <p:nvSpPr>
          <p:cNvPr id="11" name="テキスト ボックス 10"/>
          <p:cNvSpPr txBox="1"/>
          <p:nvPr/>
        </p:nvSpPr>
        <p:spPr>
          <a:xfrm>
            <a:off x="6672981" y="4152314"/>
            <a:ext cx="1475384" cy="338554"/>
          </a:xfrm>
          <a:prstGeom prst="rect">
            <a:avLst/>
          </a:prstGeom>
          <a:solidFill>
            <a:schemeClr val="tx1"/>
          </a:solidFill>
        </p:spPr>
        <p:txBody>
          <a:bodyPr wrap="none" rtlCol="0">
            <a:spAutoFit/>
          </a:bodyPr>
          <a:lstStyle/>
          <a:p>
            <a:pPr algn="ctr"/>
            <a:r>
              <a:rPr kumimoji="1" lang="en-US" altLang="ja-JP" sz="1600" dirty="0" err="1" smtClean="0">
                <a:solidFill>
                  <a:schemeClr val="bg1"/>
                </a:solidFill>
                <a:latin typeface="Arial Narrow"/>
                <a:cs typeface="Arial Narrow"/>
              </a:rPr>
              <a:t>Parnallee</a:t>
            </a:r>
            <a:r>
              <a:rPr kumimoji="1" lang="en-US" altLang="ja-JP" sz="1600" dirty="0" smtClean="0">
                <a:solidFill>
                  <a:schemeClr val="bg1"/>
                </a:solidFill>
                <a:latin typeface="Arial Narrow"/>
                <a:cs typeface="Arial Narrow"/>
              </a:rPr>
              <a:t> (LL3.6)</a:t>
            </a:r>
            <a:endParaRPr kumimoji="1" lang="ja-JP" altLang="en-US" sz="1600" dirty="0">
              <a:solidFill>
                <a:schemeClr val="bg1"/>
              </a:solidFill>
              <a:latin typeface="Arial Narrow"/>
              <a:cs typeface="Arial Narrow"/>
            </a:endParaRPr>
          </a:p>
        </p:txBody>
      </p:sp>
      <p:sp>
        <p:nvSpPr>
          <p:cNvPr id="12" name="テキスト ボックス 11"/>
          <p:cNvSpPr txBox="1"/>
          <p:nvPr/>
        </p:nvSpPr>
        <p:spPr>
          <a:xfrm>
            <a:off x="5979722" y="5158836"/>
            <a:ext cx="1386517" cy="338554"/>
          </a:xfrm>
          <a:prstGeom prst="rect">
            <a:avLst/>
          </a:prstGeom>
          <a:solidFill>
            <a:schemeClr val="tx1"/>
          </a:solidFill>
        </p:spPr>
        <p:txBody>
          <a:bodyPr wrap="none" rtlCol="0">
            <a:spAutoFit/>
          </a:bodyPr>
          <a:lstStyle/>
          <a:p>
            <a:pPr algn="ctr"/>
            <a:r>
              <a:rPr kumimoji="1" lang="en-US" altLang="ja-JP" sz="1600" dirty="0" smtClean="0">
                <a:solidFill>
                  <a:schemeClr val="bg1"/>
                </a:solidFill>
                <a:latin typeface="Arial Narrow"/>
                <a:cs typeface="Arial Narrow"/>
              </a:rPr>
              <a:t>Hedjaz (L3.7−6)</a:t>
            </a:r>
            <a:endParaRPr kumimoji="1" lang="ja-JP" altLang="en-US" sz="1600" dirty="0">
              <a:solidFill>
                <a:schemeClr val="bg1"/>
              </a:solidFill>
              <a:latin typeface="Arial Narrow"/>
              <a:cs typeface="Arial Narrow"/>
            </a:endParaRPr>
          </a:p>
        </p:txBody>
      </p:sp>
      <p:sp>
        <p:nvSpPr>
          <p:cNvPr id="13" name="テキスト ボックス 12"/>
          <p:cNvSpPr txBox="1"/>
          <p:nvPr/>
        </p:nvSpPr>
        <p:spPr>
          <a:xfrm>
            <a:off x="5011580" y="6063130"/>
            <a:ext cx="441146" cy="400110"/>
          </a:xfrm>
          <a:prstGeom prst="rect">
            <a:avLst/>
          </a:prstGeom>
          <a:noFill/>
        </p:spPr>
        <p:txBody>
          <a:bodyPr wrap="none" rtlCol="0">
            <a:spAutoFit/>
          </a:bodyPr>
          <a:lstStyle/>
          <a:p>
            <a:r>
              <a:rPr kumimoji="1" lang="en-US" altLang="ja-JP" sz="2000" dirty="0" smtClean="0">
                <a:solidFill>
                  <a:srgbClr val="FF0000"/>
                </a:solidFill>
                <a:latin typeface="Times New Roman"/>
                <a:cs typeface="Times New Roman"/>
              </a:rPr>
              <a:t>15</a:t>
            </a:r>
            <a:endParaRPr kumimoji="1" lang="ja-JP" altLang="en-US" sz="2000" dirty="0">
              <a:solidFill>
                <a:srgbClr val="FF0000"/>
              </a:solidFill>
              <a:latin typeface="Times New Roman"/>
              <a:cs typeface="Times New Roman"/>
            </a:endParaRPr>
          </a:p>
        </p:txBody>
      </p:sp>
      <p:sp>
        <p:nvSpPr>
          <p:cNvPr id="14" name="テキスト ボックス 13"/>
          <p:cNvSpPr txBox="1"/>
          <p:nvPr/>
        </p:nvSpPr>
        <p:spPr>
          <a:xfrm>
            <a:off x="5970963" y="6063441"/>
            <a:ext cx="569387" cy="400110"/>
          </a:xfrm>
          <a:prstGeom prst="rect">
            <a:avLst/>
          </a:prstGeom>
          <a:noFill/>
        </p:spPr>
        <p:txBody>
          <a:bodyPr wrap="none" rtlCol="0">
            <a:spAutoFit/>
          </a:bodyPr>
          <a:lstStyle/>
          <a:p>
            <a:r>
              <a:rPr kumimoji="1" lang="en-US" altLang="ja-JP" sz="2000" dirty="0" smtClean="0">
                <a:solidFill>
                  <a:srgbClr val="FF0000"/>
                </a:solidFill>
                <a:latin typeface="Times New Roman"/>
                <a:cs typeface="Times New Roman"/>
              </a:rPr>
              <a:t>120</a:t>
            </a:r>
            <a:endParaRPr kumimoji="1" lang="ja-JP" altLang="en-US" sz="2000" dirty="0">
              <a:solidFill>
                <a:srgbClr val="FF0000"/>
              </a:solidFill>
              <a:latin typeface="Times New Roman"/>
              <a:cs typeface="Times New Roman"/>
            </a:endParaRPr>
          </a:p>
        </p:txBody>
      </p:sp>
      <p:sp>
        <p:nvSpPr>
          <p:cNvPr id="15" name="テキスト ボックス 14"/>
          <p:cNvSpPr txBox="1"/>
          <p:nvPr/>
        </p:nvSpPr>
        <p:spPr>
          <a:xfrm>
            <a:off x="7033413" y="6063441"/>
            <a:ext cx="961246" cy="400110"/>
          </a:xfrm>
          <a:prstGeom prst="rect">
            <a:avLst/>
          </a:prstGeom>
          <a:noFill/>
        </p:spPr>
        <p:txBody>
          <a:bodyPr wrap="none" rtlCol="0">
            <a:spAutoFit/>
          </a:bodyPr>
          <a:lstStyle/>
          <a:p>
            <a:r>
              <a:rPr kumimoji="1" lang="en-US" altLang="ja-JP" sz="2000" dirty="0" smtClean="0">
                <a:solidFill>
                  <a:srgbClr val="FF0000"/>
                </a:solidFill>
                <a:latin typeface="Times New Roman"/>
                <a:cs typeface="Times New Roman"/>
              </a:rPr>
              <a:t>980 nm</a:t>
            </a:r>
            <a:endParaRPr kumimoji="1" lang="ja-JP" altLang="en-US" sz="2000" dirty="0">
              <a:solidFill>
                <a:srgbClr val="FF0000"/>
              </a:solidFill>
              <a:latin typeface="Times New Roman"/>
              <a:cs typeface="Times New Roman"/>
            </a:endParaRPr>
          </a:p>
        </p:txBody>
      </p:sp>
      <p:sp>
        <p:nvSpPr>
          <p:cNvPr id="16" name="テキスト ボックス 15"/>
          <p:cNvSpPr txBox="1"/>
          <p:nvPr/>
        </p:nvSpPr>
        <p:spPr>
          <a:xfrm>
            <a:off x="4103207" y="4103934"/>
            <a:ext cx="1415772" cy="461665"/>
          </a:xfrm>
          <a:prstGeom prst="rect">
            <a:avLst/>
          </a:prstGeom>
          <a:solidFill>
            <a:schemeClr val="tx1"/>
          </a:solidFill>
          <a:scene3d>
            <a:camera prst="orthographicFront">
              <a:rot lat="0" lon="0" rev="5400000"/>
            </a:camera>
            <a:lightRig rig="threePt" dir="t"/>
          </a:scene3d>
        </p:spPr>
        <p:txBody>
          <a:bodyPr wrap="none" rtlCol="0">
            <a:spAutoFit/>
          </a:bodyPr>
          <a:lstStyle/>
          <a:p>
            <a:r>
              <a:rPr kumimoji="1" lang="en-US" altLang="ja-JP" sz="2400" dirty="0" smtClean="0">
                <a:solidFill>
                  <a:schemeClr val="bg1"/>
                </a:solidFill>
                <a:latin typeface="Times New Roman"/>
                <a:cs typeface="Times New Roman"/>
              </a:rPr>
              <a:t>frequency</a:t>
            </a:r>
            <a:endParaRPr kumimoji="1" lang="ja-JP" altLang="en-US" sz="2400" dirty="0">
              <a:solidFill>
                <a:schemeClr val="bg1"/>
              </a:solidFill>
              <a:latin typeface="Times New Roman"/>
              <a:cs typeface="Times New Roman"/>
            </a:endParaRPr>
          </a:p>
        </p:txBody>
      </p:sp>
    </p:spTree>
    <p:extLst>
      <p:ext uri="{BB962C8B-B14F-4D97-AF65-F5344CB8AC3E}">
        <p14:creationId xmlns:p14="http://schemas.microsoft.com/office/powerpoint/2010/main" val="1961761739"/>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pPr eaLnBrk="1" latinLnBrk="0" hangingPunct="1"/>
            <a:fld id="{D2E57653-3E58-4892-A7ED-712530ACC680}" type="slidenum">
              <a:rPr kumimoji="0" lang="en-US" smtClean="0"/>
              <a:pPr eaLnBrk="1" latinLnBrk="0" hangingPunct="1"/>
              <a:t>12</a:t>
            </a:fld>
            <a:endParaRPr kumimoji="0" lang="en-US"/>
          </a:p>
        </p:txBody>
      </p:sp>
      <p:sp>
        <p:nvSpPr>
          <p:cNvPr id="6" name="タイトル 2"/>
          <p:cNvSpPr>
            <a:spLocks noGrp="1"/>
          </p:cNvSpPr>
          <p:nvPr>
            <p:ph type="title"/>
          </p:nvPr>
        </p:nvSpPr>
        <p:spPr/>
        <p:txBody>
          <a:bodyPr/>
          <a:lstStyle/>
          <a:p>
            <a:pPr lvl="1" algn="ctr" rtl="0">
              <a:spcBef>
                <a:spcPct val="0"/>
              </a:spcBef>
            </a:pPr>
            <a:r>
              <a:rPr kumimoji="1" lang="ja-JP" altLang="en-US" sz="4000" dirty="0" smtClean="0">
                <a:solidFill>
                  <a:schemeClr val="tx1"/>
                </a:solidFill>
                <a:effectLst>
                  <a:outerShdw blurRad="50800" dist="38100" dir="2700000" algn="tl" rotWithShape="0">
                    <a:srgbClr val="000000">
                      <a:alpha val="43000"/>
                    </a:srgbClr>
                  </a:outerShdw>
                </a:effectLst>
                <a:latin typeface="ヒラギノ角ゴ StdN W8"/>
                <a:ea typeface="ヒラギノ角ゴ StdN W8"/>
                <a:cs typeface="ヒラギノ角ゴ StdN W8"/>
              </a:rPr>
              <a:t>粒子サイズと限界付着速度の関係</a:t>
            </a:r>
            <a:endParaRPr kumimoji="1" lang="ja-JP" altLang="en-US" sz="4000" dirty="0">
              <a:effectLst>
                <a:outerShdw blurRad="50800" dist="38100" dir="2700000" algn="tl" rotWithShape="0">
                  <a:srgbClr val="000000">
                    <a:alpha val="43000"/>
                  </a:srgbClr>
                </a:outerShdw>
              </a:effectLst>
              <a:latin typeface="ヒラギノ角ゴ StdN W8"/>
              <a:ea typeface="ヒラギノ角ゴ StdN W8"/>
              <a:cs typeface="ヒラギノ角ゴ StdN W8"/>
            </a:endParaRPr>
          </a:p>
        </p:txBody>
      </p:sp>
    </p:spTree>
    <p:extLst>
      <p:ext uri="{BB962C8B-B14F-4D97-AF65-F5344CB8AC3E}">
        <p14:creationId xmlns:p14="http://schemas.microsoft.com/office/powerpoint/2010/main" val="995456824"/>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lnSpcReduction="10000"/>
          </a:bodyPr>
          <a:lstStyle/>
          <a:p>
            <a:pPr>
              <a:buClr>
                <a:schemeClr val="bg2"/>
              </a:buClr>
            </a:pPr>
            <a:r>
              <a:rPr kumimoji="1" lang="ja-JP" altLang="en-US" sz="2400" dirty="0" smtClean="0">
                <a:solidFill>
                  <a:schemeClr val="bg1"/>
                </a:solidFill>
              </a:rPr>
              <a:t>球モノマー同士の衝突における限界付着速度</a:t>
            </a:r>
            <a:endParaRPr kumimoji="1" lang="en-US" altLang="ja-JP" dirty="0" smtClean="0">
              <a:solidFill>
                <a:schemeClr val="bg1"/>
              </a:solidFill>
            </a:endParaRPr>
          </a:p>
          <a:p>
            <a:pPr marL="0" indent="0" algn="ctr">
              <a:buClr>
                <a:schemeClr val="bg2"/>
              </a:buClr>
              <a:buNone/>
            </a:pPr>
            <a:r>
              <a:rPr kumimoji="1" lang="en-US" altLang="ja-JP" sz="4000" i="1" dirty="0" err="1" smtClean="0">
                <a:solidFill>
                  <a:srgbClr val="800000"/>
                </a:solidFill>
              </a:rPr>
              <a:t>v</a:t>
            </a:r>
            <a:r>
              <a:rPr kumimoji="1" lang="en-US" altLang="ja-JP" sz="4000" baseline="-25000" dirty="0" err="1" smtClean="0">
                <a:solidFill>
                  <a:srgbClr val="800000"/>
                </a:solidFill>
              </a:rPr>
              <a:t>cr</a:t>
            </a:r>
            <a:r>
              <a:rPr kumimoji="1" lang="en-US" altLang="ja-JP" sz="4000" dirty="0" smtClean="0">
                <a:solidFill>
                  <a:srgbClr val="800000"/>
                </a:solidFill>
              </a:rPr>
              <a:t> ∝ </a:t>
            </a:r>
            <a:r>
              <a:rPr kumimoji="1" lang="en-US" altLang="ja-JP" sz="4000" i="1" dirty="0" err="1">
                <a:solidFill>
                  <a:srgbClr val="800000"/>
                </a:solidFill>
              </a:rPr>
              <a:t>γ</a:t>
            </a:r>
            <a:r>
              <a:rPr kumimoji="1" lang="en-US" altLang="ja-JP" sz="4000" baseline="30000" dirty="0">
                <a:solidFill>
                  <a:srgbClr val="800000"/>
                </a:solidFill>
              </a:rPr>
              <a:t> 5</a:t>
            </a:r>
            <a:r>
              <a:rPr kumimoji="1" lang="en-US" altLang="ja-JP" sz="4000" baseline="30000" dirty="0" smtClean="0">
                <a:solidFill>
                  <a:srgbClr val="800000"/>
                </a:solidFill>
              </a:rPr>
              <a:t>/6</a:t>
            </a:r>
            <a:r>
              <a:rPr kumimoji="1" lang="en-US" altLang="ja-JP" sz="4000" dirty="0" smtClean="0">
                <a:solidFill>
                  <a:srgbClr val="800000"/>
                </a:solidFill>
              </a:rPr>
              <a:t> </a:t>
            </a:r>
            <a:r>
              <a:rPr kumimoji="1" lang="en-US" altLang="ja-JP" sz="4000" i="1" dirty="0" smtClean="0">
                <a:solidFill>
                  <a:srgbClr val="800000"/>
                </a:solidFill>
              </a:rPr>
              <a:t>a</a:t>
            </a:r>
            <a:r>
              <a:rPr kumimoji="1" lang="en-US" altLang="ja-JP" sz="4000" baseline="-25000" dirty="0" smtClean="0">
                <a:solidFill>
                  <a:srgbClr val="800000"/>
                </a:solidFill>
              </a:rPr>
              <a:t>0</a:t>
            </a:r>
            <a:r>
              <a:rPr kumimoji="1" lang="en-US" altLang="ja-JP" sz="4000" baseline="30000" dirty="0" smtClean="0">
                <a:solidFill>
                  <a:srgbClr val="800000"/>
                </a:solidFill>
              </a:rPr>
              <a:t> -5/6</a:t>
            </a:r>
            <a:r>
              <a:rPr kumimoji="1" lang="en-US" altLang="ja-JP" sz="2400" dirty="0" smtClean="0">
                <a:solidFill>
                  <a:schemeClr val="bg1"/>
                </a:solidFill>
              </a:rPr>
              <a:t/>
            </a:r>
            <a:br>
              <a:rPr kumimoji="1" lang="en-US" altLang="ja-JP" sz="2400" dirty="0" smtClean="0">
                <a:solidFill>
                  <a:schemeClr val="bg1"/>
                </a:solidFill>
              </a:rPr>
            </a:br>
            <a:r>
              <a:rPr kumimoji="1" lang="en-US" altLang="ja-JP" sz="1300" dirty="0" smtClean="0">
                <a:solidFill>
                  <a:schemeClr val="bg1"/>
                </a:solidFill>
              </a:rPr>
              <a:t/>
            </a:r>
            <a:br>
              <a:rPr kumimoji="1" lang="en-US" altLang="ja-JP" sz="1300" dirty="0" smtClean="0">
                <a:solidFill>
                  <a:schemeClr val="bg1"/>
                </a:solidFill>
              </a:rPr>
            </a:br>
            <a:r>
              <a:rPr kumimoji="1" lang="en-US" altLang="ja-JP" sz="2400" dirty="0" smtClean="0">
                <a:solidFill>
                  <a:schemeClr val="bg1"/>
                </a:solidFill>
              </a:rPr>
              <a:t>(</a:t>
            </a:r>
            <a:r>
              <a:rPr kumimoji="1" lang="en-US" altLang="ja-JP" sz="2400" i="1" dirty="0" err="1" smtClean="0">
                <a:solidFill>
                  <a:srgbClr val="000000"/>
                </a:solidFill>
              </a:rPr>
              <a:t>γ</a:t>
            </a:r>
            <a:r>
              <a:rPr kumimoji="1" lang="en-US" altLang="ja-JP" sz="2400" dirty="0" smtClean="0">
                <a:solidFill>
                  <a:srgbClr val="000000"/>
                </a:solidFill>
              </a:rPr>
              <a:t>: </a:t>
            </a:r>
            <a:r>
              <a:rPr kumimoji="1" lang="ja-JP" altLang="en-US" sz="2400" dirty="0" smtClean="0">
                <a:solidFill>
                  <a:srgbClr val="000000"/>
                </a:solidFill>
              </a:rPr>
              <a:t>表面エネルギー</a:t>
            </a:r>
            <a:r>
              <a:rPr kumimoji="1" lang="en-US" altLang="ja-JP" sz="2400" dirty="0" smtClean="0">
                <a:solidFill>
                  <a:srgbClr val="000000"/>
                </a:solidFill>
              </a:rPr>
              <a:t>, </a:t>
            </a:r>
            <a:r>
              <a:rPr kumimoji="1" lang="en-US" altLang="ja-JP" sz="2400" i="1" dirty="0" smtClean="0">
                <a:solidFill>
                  <a:srgbClr val="000000"/>
                </a:solidFill>
              </a:rPr>
              <a:t>a</a:t>
            </a:r>
            <a:r>
              <a:rPr kumimoji="1" lang="en-US" altLang="ja-JP" sz="2400" baseline="-25000" dirty="0" smtClean="0">
                <a:solidFill>
                  <a:srgbClr val="000000"/>
                </a:solidFill>
              </a:rPr>
              <a:t>0</a:t>
            </a:r>
            <a:r>
              <a:rPr kumimoji="1" lang="en-US" altLang="ja-JP" sz="2400" dirty="0" smtClean="0">
                <a:solidFill>
                  <a:srgbClr val="000000"/>
                </a:solidFill>
              </a:rPr>
              <a:t>:</a:t>
            </a:r>
            <a:r>
              <a:rPr kumimoji="1" lang="en-US" altLang="en-US" sz="2400" dirty="0" smtClean="0">
                <a:solidFill>
                  <a:srgbClr val="000000"/>
                </a:solidFill>
              </a:rPr>
              <a:t> </a:t>
            </a:r>
            <a:r>
              <a:rPr kumimoji="1" lang="ja-JP" altLang="en-US" sz="2400" dirty="0" smtClean="0">
                <a:solidFill>
                  <a:srgbClr val="000000"/>
                </a:solidFill>
              </a:rPr>
              <a:t>モノマー半径</a:t>
            </a:r>
            <a:r>
              <a:rPr kumimoji="1" lang="en-US" altLang="ja-JP" sz="2400" dirty="0" smtClean="0">
                <a:solidFill>
                  <a:srgbClr val="000000"/>
                </a:solidFill>
              </a:rPr>
              <a:t>;</a:t>
            </a:r>
            <a:r>
              <a:rPr kumimoji="1" lang="en-US" altLang="en-US" sz="1800" dirty="0" smtClean="0">
                <a:solidFill>
                  <a:srgbClr val="000000"/>
                </a:solidFill>
              </a:rPr>
              <a:t> </a:t>
            </a:r>
            <a:r>
              <a:rPr kumimoji="1" lang="en-US" altLang="ja-JP" sz="1800" dirty="0" err="1" smtClean="0">
                <a:solidFill>
                  <a:srgbClr val="000000"/>
                </a:solidFill>
              </a:rPr>
              <a:t>Dominik</a:t>
            </a:r>
            <a:r>
              <a:rPr kumimoji="1" lang="ja-JP" altLang="en-US" sz="1800" dirty="0" smtClean="0">
                <a:solidFill>
                  <a:srgbClr val="000000"/>
                </a:solidFill>
              </a:rPr>
              <a:t> </a:t>
            </a:r>
            <a:r>
              <a:rPr kumimoji="1" lang="en-US" altLang="ja-JP" sz="1800" dirty="0" smtClean="0">
                <a:solidFill>
                  <a:srgbClr val="000000"/>
                </a:solidFill>
              </a:rPr>
              <a:t>&amp;</a:t>
            </a:r>
            <a:r>
              <a:rPr kumimoji="1" lang="ja-JP" altLang="en-US" sz="1800" dirty="0" smtClean="0">
                <a:solidFill>
                  <a:srgbClr val="000000"/>
                </a:solidFill>
              </a:rPr>
              <a:t> </a:t>
            </a:r>
            <a:r>
              <a:rPr kumimoji="1" lang="en-US" altLang="ja-JP" sz="1800" dirty="0" err="1" smtClean="0">
                <a:solidFill>
                  <a:srgbClr val="000000"/>
                </a:solidFill>
              </a:rPr>
              <a:t>Tielens</a:t>
            </a:r>
            <a:r>
              <a:rPr kumimoji="1" lang="en-US" altLang="ja-JP" sz="1800" dirty="0" smtClean="0">
                <a:solidFill>
                  <a:srgbClr val="000000"/>
                </a:solidFill>
              </a:rPr>
              <a:t> 1997</a:t>
            </a:r>
            <a:r>
              <a:rPr kumimoji="1" lang="en-US" altLang="ja-JP" sz="2400" dirty="0" smtClean="0">
                <a:solidFill>
                  <a:schemeClr val="bg1"/>
                </a:solidFill>
              </a:rPr>
              <a:t>)</a:t>
            </a:r>
          </a:p>
          <a:p>
            <a:pPr>
              <a:buClr>
                <a:schemeClr val="bg2"/>
              </a:buClr>
            </a:pPr>
            <a:endParaRPr kumimoji="1" lang="en-US" altLang="ja-JP" dirty="0">
              <a:solidFill>
                <a:schemeClr val="bg1"/>
              </a:solidFill>
            </a:endParaRPr>
          </a:p>
          <a:p>
            <a:pPr>
              <a:buClr>
                <a:schemeClr val="bg2"/>
              </a:buClr>
            </a:pPr>
            <a:r>
              <a:rPr kumimoji="1" lang="ja-JP" altLang="en-US" dirty="0" smtClean="0">
                <a:solidFill>
                  <a:schemeClr val="bg1"/>
                </a:solidFill>
              </a:rPr>
              <a:t>氷アグリゲイト</a:t>
            </a:r>
            <a:r>
              <a:rPr kumimoji="1" lang="en-US" altLang="ja-JP" dirty="0" smtClean="0">
                <a:solidFill>
                  <a:schemeClr val="bg1"/>
                </a:solidFill>
              </a:rPr>
              <a:t>: </a:t>
            </a:r>
            <a:r>
              <a:rPr kumimoji="1" lang="en-US" altLang="ja-JP" i="1" dirty="0" err="1" smtClean="0">
                <a:solidFill>
                  <a:schemeClr val="bg1"/>
                </a:solidFill>
              </a:rPr>
              <a:t>v</a:t>
            </a:r>
            <a:r>
              <a:rPr kumimoji="1" lang="en-US" altLang="ja-JP" baseline="-25000" dirty="0" err="1" smtClean="0">
                <a:solidFill>
                  <a:schemeClr val="bg1"/>
                </a:solidFill>
              </a:rPr>
              <a:t>cr,ice</a:t>
            </a:r>
            <a:r>
              <a:rPr kumimoji="1" lang="en-US" altLang="ja-JP" dirty="0" smtClean="0">
                <a:solidFill>
                  <a:schemeClr val="bg1"/>
                </a:solidFill>
              </a:rPr>
              <a:t> ~ 60 (</a:t>
            </a:r>
            <a:r>
              <a:rPr kumimoji="1" lang="en-US" altLang="ja-JP" i="1" dirty="0" smtClean="0">
                <a:solidFill>
                  <a:schemeClr val="bg1"/>
                </a:solidFill>
              </a:rPr>
              <a:t>a</a:t>
            </a:r>
            <a:r>
              <a:rPr kumimoji="1" lang="en-US" altLang="ja-JP" baseline="-25000" dirty="0" smtClean="0">
                <a:solidFill>
                  <a:schemeClr val="bg1"/>
                </a:solidFill>
              </a:rPr>
              <a:t>0</a:t>
            </a:r>
            <a:r>
              <a:rPr kumimoji="1" lang="en-US" altLang="ja-JP" dirty="0" smtClean="0">
                <a:solidFill>
                  <a:schemeClr val="bg1"/>
                </a:solidFill>
              </a:rPr>
              <a:t> / 100 nm)</a:t>
            </a:r>
            <a:r>
              <a:rPr kumimoji="1" lang="en-US" altLang="ja-JP" baseline="30000" dirty="0" smtClean="0">
                <a:solidFill>
                  <a:schemeClr val="bg1"/>
                </a:solidFill>
              </a:rPr>
              <a:t>-5/6</a:t>
            </a:r>
            <a:r>
              <a:rPr kumimoji="1" lang="en-US" altLang="ja-JP" dirty="0" smtClean="0">
                <a:solidFill>
                  <a:schemeClr val="bg1"/>
                </a:solidFill>
              </a:rPr>
              <a:t> m</a:t>
            </a:r>
            <a:r>
              <a:rPr kumimoji="1" lang="ja-JP" altLang="en-US" dirty="0" smtClean="0">
                <a:solidFill>
                  <a:schemeClr val="bg1"/>
                </a:solidFill>
              </a:rPr>
              <a:t> </a:t>
            </a:r>
            <a:r>
              <a:rPr kumimoji="1" lang="en-US" altLang="ja-JP" dirty="0" smtClean="0">
                <a:solidFill>
                  <a:schemeClr val="bg1"/>
                </a:solidFill>
              </a:rPr>
              <a:t>s</a:t>
            </a:r>
            <a:r>
              <a:rPr kumimoji="1" lang="en-US" altLang="ja-JP" baseline="30000" dirty="0" smtClean="0">
                <a:solidFill>
                  <a:schemeClr val="bg1"/>
                </a:solidFill>
              </a:rPr>
              <a:t>-1</a:t>
            </a:r>
            <a:r>
              <a:rPr kumimoji="1" lang="en-US" altLang="ja-JP" dirty="0" smtClean="0">
                <a:solidFill>
                  <a:schemeClr val="bg1"/>
                </a:solidFill>
              </a:rPr>
              <a:t> </a:t>
            </a:r>
            <a:br>
              <a:rPr kumimoji="1" lang="en-US" altLang="ja-JP" dirty="0" smtClean="0">
                <a:solidFill>
                  <a:schemeClr val="bg1"/>
                </a:solidFill>
              </a:rPr>
            </a:br>
            <a:r>
              <a:rPr kumimoji="1" lang="ja-JP" altLang="en-US" dirty="0" smtClean="0">
                <a:solidFill>
                  <a:schemeClr val="bg1"/>
                </a:solidFill>
              </a:rPr>
              <a:t>岩石アグリゲイト</a:t>
            </a:r>
            <a:r>
              <a:rPr kumimoji="1" lang="en-US" altLang="ja-JP" dirty="0" smtClean="0">
                <a:solidFill>
                  <a:schemeClr val="bg1"/>
                </a:solidFill>
              </a:rPr>
              <a:t>: </a:t>
            </a:r>
            <a:r>
              <a:rPr kumimoji="1" lang="en-US" altLang="ja-JP" i="1" dirty="0" err="1" smtClean="0">
                <a:solidFill>
                  <a:srgbClr val="800000"/>
                </a:solidFill>
              </a:rPr>
              <a:t>v</a:t>
            </a:r>
            <a:r>
              <a:rPr kumimoji="1" lang="en-US" altLang="ja-JP" baseline="-25000" dirty="0" err="1" smtClean="0">
                <a:solidFill>
                  <a:srgbClr val="800000"/>
                </a:solidFill>
              </a:rPr>
              <a:t>cr,sil</a:t>
            </a:r>
            <a:r>
              <a:rPr kumimoji="1" lang="en-US" altLang="ja-JP" dirty="0" smtClean="0">
                <a:solidFill>
                  <a:srgbClr val="800000"/>
                </a:solidFill>
              </a:rPr>
              <a:t> ~ 6 (</a:t>
            </a:r>
            <a:r>
              <a:rPr kumimoji="1" lang="en-US" altLang="ja-JP" i="1" dirty="0" smtClean="0">
                <a:solidFill>
                  <a:srgbClr val="800000"/>
                </a:solidFill>
              </a:rPr>
              <a:t>a</a:t>
            </a:r>
            <a:r>
              <a:rPr kumimoji="1" lang="en-US" altLang="ja-JP" baseline="-25000" dirty="0" smtClean="0">
                <a:solidFill>
                  <a:srgbClr val="800000"/>
                </a:solidFill>
              </a:rPr>
              <a:t>0</a:t>
            </a:r>
            <a:r>
              <a:rPr kumimoji="1" lang="en-US" altLang="ja-JP" dirty="0" smtClean="0">
                <a:solidFill>
                  <a:srgbClr val="800000"/>
                </a:solidFill>
              </a:rPr>
              <a:t> / 100 nm)</a:t>
            </a:r>
            <a:r>
              <a:rPr kumimoji="1" lang="en-US" altLang="ja-JP" baseline="30000" dirty="0" smtClean="0">
                <a:solidFill>
                  <a:srgbClr val="800000"/>
                </a:solidFill>
              </a:rPr>
              <a:t>-5/6</a:t>
            </a:r>
            <a:r>
              <a:rPr kumimoji="1" lang="en-US" altLang="ja-JP" dirty="0" smtClean="0">
                <a:solidFill>
                  <a:srgbClr val="800000"/>
                </a:solidFill>
              </a:rPr>
              <a:t> m s</a:t>
            </a:r>
            <a:r>
              <a:rPr kumimoji="1" lang="en-US" altLang="ja-JP" baseline="30000" dirty="0" smtClean="0">
                <a:solidFill>
                  <a:srgbClr val="800000"/>
                </a:solidFill>
              </a:rPr>
              <a:t>-1</a:t>
            </a:r>
            <a:endParaRPr kumimoji="1" lang="en-US" altLang="ja-JP" dirty="0">
              <a:solidFill>
                <a:srgbClr val="800000"/>
              </a:solidFill>
            </a:endParaRPr>
          </a:p>
          <a:p>
            <a:pPr>
              <a:buClr>
                <a:schemeClr val="bg2"/>
              </a:buClr>
            </a:pPr>
            <a:endParaRPr kumimoji="1" lang="en-US" altLang="ja-JP" dirty="0" smtClean="0">
              <a:solidFill>
                <a:schemeClr val="bg1"/>
              </a:solidFill>
            </a:endParaRPr>
          </a:p>
          <a:p>
            <a:pPr>
              <a:buClr>
                <a:schemeClr val="bg2"/>
              </a:buClr>
            </a:pPr>
            <a:r>
              <a:rPr kumimoji="1" lang="ja-JP" altLang="en-US" dirty="0" smtClean="0">
                <a:solidFill>
                  <a:srgbClr val="FFFF00"/>
                </a:solidFill>
              </a:rPr>
              <a:t>モノマー半径が</a:t>
            </a:r>
            <a:r>
              <a:rPr kumimoji="1" lang="en-US" altLang="ja-JP" dirty="0" smtClean="0">
                <a:solidFill>
                  <a:srgbClr val="FFFF00"/>
                </a:solidFill>
              </a:rPr>
              <a:t> 10 nm </a:t>
            </a:r>
            <a:r>
              <a:rPr kumimoji="1" lang="ja-JP" altLang="en-US" dirty="0" smtClean="0">
                <a:solidFill>
                  <a:srgbClr val="FFFF00"/>
                </a:solidFill>
              </a:rPr>
              <a:t>以下なら岩石でも成長？</a:t>
            </a:r>
          </a:p>
          <a:p>
            <a:pPr>
              <a:buClr>
                <a:schemeClr val="bg2"/>
              </a:buClr>
            </a:pPr>
            <a:endParaRPr kumimoji="1" lang="en-US" altLang="ja-JP" dirty="0" smtClean="0">
              <a:solidFill>
                <a:schemeClr val="bg1"/>
              </a:solidFill>
            </a:endParaRPr>
          </a:p>
          <a:p>
            <a:pPr lvl="1"/>
            <a:r>
              <a:rPr kumimoji="1" lang="ja-JP" altLang="en-US" dirty="0" smtClean="0">
                <a:solidFill>
                  <a:srgbClr val="000000"/>
                </a:solidFill>
              </a:rPr>
              <a:t>表面エネルギー</a:t>
            </a:r>
            <a:r>
              <a:rPr kumimoji="1" lang="en-US" altLang="ja-JP" dirty="0" smtClean="0">
                <a:solidFill>
                  <a:srgbClr val="000000"/>
                </a:solidFill>
              </a:rPr>
              <a:t> </a:t>
            </a:r>
            <a:r>
              <a:rPr kumimoji="1" lang="en-US" altLang="ja-JP" i="1" dirty="0" err="1" smtClean="0">
                <a:solidFill>
                  <a:srgbClr val="000000"/>
                </a:solidFill>
                <a:latin typeface="Times New Roman"/>
                <a:cs typeface="Times New Roman"/>
              </a:rPr>
              <a:t>γ</a:t>
            </a:r>
            <a:r>
              <a:rPr kumimoji="1" lang="en-US" altLang="ja-JP" dirty="0" smtClean="0">
                <a:solidFill>
                  <a:schemeClr val="bg1"/>
                </a:solidFill>
              </a:rPr>
              <a:t> </a:t>
            </a:r>
            <a:r>
              <a:rPr kumimoji="1" lang="ja-JP" altLang="en-US" dirty="0" smtClean="0">
                <a:solidFill>
                  <a:schemeClr val="bg1"/>
                </a:solidFill>
              </a:rPr>
              <a:t>の値についても議論がある</a:t>
            </a:r>
            <a:r>
              <a:rPr kumimoji="1" lang="en-US" altLang="ja-JP" dirty="0" smtClean="0">
                <a:solidFill>
                  <a:schemeClr val="bg1"/>
                </a:solidFill>
              </a:rPr>
              <a:t/>
            </a:r>
            <a:br>
              <a:rPr kumimoji="1" lang="en-US" altLang="ja-JP" dirty="0" smtClean="0">
                <a:solidFill>
                  <a:schemeClr val="bg1"/>
                </a:solidFill>
              </a:rPr>
            </a:br>
            <a:r>
              <a:rPr kumimoji="1" lang="en-US" altLang="ja-JP" dirty="0" smtClean="0">
                <a:solidFill>
                  <a:schemeClr val="bg1"/>
                </a:solidFill>
                <a:latin typeface="Times New Roman"/>
                <a:cs typeface="Times New Roman"/>
              </a:rPr>
              <a:t> </a:t>
            </a:r>
            <a:r>
              <a:rPr kumimoji="1" lang="en-US" altLang="ja-JP" sz="2000" dirty="0" smtClean="0">
                <a:solidFill>
                  <a:schemeClr val="bg1"/>
                </a:solidFill>
                <a:latin typeface="Times New Roman"/>
                <a:cs typeface="Times New Roman"/>
              </a:rPr>
              <a:t>(e.g., Yamamoto et al. 2014; Kimura et al. 2015)</a:t>
            </a:r>
          </a:p>
        </p:txBody>
      </p:sp>
      <p:sp>
        <p:nvSpPr>
          <p:cNvPr id="3" name="タイトル 2"/>
          <p:cNvSpPr>
            <a:spLocks noGrp="1"/>
          </p:cNvSpPr>
          <p:nvPr>
            <p:ph type="title"/>
          </p:nvPr>
        </p:nvSpPr>
        <p:spPr/>
        <p:txBody>
          <a:bodyPr/>
          <a:lstStyle/>
          <a:p>
            <a:r>
              <a:rPr kumimoji="1" lang="en-US" altLang="ja-JP" dirty="0" smtClean="0"/>
              <a:t>Critical Velocity for Sticking</a:t>
            </a:r>
            <a:endParaRPr kumimoji="1" lang="ja-JP" altLang="en-US" dirty="0"/>
          </a:p>
        </p:txBody>
      </p:sp>
      <p:sp>
        <p:nvSpPr>
          <p:cNvPr id="4" name="スライド番号プレースホルダー 3"/>
          <p:cNvSpPr>
            <a:spLocks noGrp="1"/>
          </p:cNvSpPr>
          <p:nvPr>
            <p:ph type="sldNum" sz="quarter" idx="12"/>
          </p:nvPr>
        </p:nvSpPr>
        <p:spPr/>
        <p:txBody>
          <a:bodyPr/>
          <a:lstStyle/>
          <a:p>
            <a:pPr eaLnBrk="1" latinLnBrk="0" hangingPunct="1"/>
            <a:fld id="{D2E57653-3E58-4892-A7ED-712530ACC680}" type="slidenum">
              <a:rPr kumimoji="0" lang="en-US" smtClean="0"/>
              <a:pPr eaLnBrk="1" latinLnBrk="0" hangingPunct="1"/>
              <a:t>13</a:t>
            </a:fld>
            <a:endParaRPr kumimoji="0" lang="en-US"/>
          </a:p>
        </p:txBody>
      </p:sp>
    </p:spTree>
    <p:extLst>
      <p:ext uri="{BB962C8B-B14F-4D97-AF65-F5344CB8AC3E}">
        <p14:creationId xmlns:p14="http://schemas.microsoft.com/office/powerpoint/2010/main" val="3944909188"/>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a:bodyPr>
          <a:lstStyle/>
          <a:p>
            <a:r>
              <a:rPr kumimoji="1" lang="en-US" altLang="ja-JP" dirty="0" smtClean="0">
                <a:solidFill>
                  <a:schemeClr val="bg1"/>
                </a:solidFill>
              </a:rPr>
              <a:t> </a:t>
            </a:r>
            <a:r>
              <a:rPr kumimoji="1" lang="ja-JP" altLang="en-US" sz="2000" dirty="0" smtClean="0">
                <a:solidFill>
                  <a:schemeClr val="bg1"/>
                </a:solidFill>
              </a:rPr>
              <a:t>弱乱流円盤での</a:t>
            </a:r>
            <a:r>
              <a:rPr kumimoji="1" lang="ja-JP" altLang="en-US" sz="2400" dirty="0" smtClean="0">
                <a:solidFill>
                  <a:schemeClr val="bg1"/>
                </a:solidFill>
              </a:rPr>
              <a:t>最大衝突速度</a:t>
            </a:r>
            <a:r>
              <a:rPr kumimoji="1" lang="ja-JP" altLang="en-US" dirty="0" smtClean="0">
                <a:solidFill>
                  <a:schemeClr val="bg1"/>
                </a:solidFill>
              </a:rPr>
              <a:t> </a:t>
            </a:r>
            <a:r>
              <a:rPr kumimoji="1" lang="en-US" altLang="ja-JP" i="1" dirty="0" err="1" smtClean="0">
                <a:solidFill>
                  <a:schemeClr val="bg1"/>
                </a:solidFill>
              </a:rPr>
              <a:t>v</a:t>
            </a:r>
            <a:r>
              <a:rPr kumimoji="1" lang="en-US" altLang="ja-JP" baseline="-25000" dirty="0" err="1" smtClean="0">
                <a:solidFill>
                  <a:schemeClr val="bg1"/>
                </a:solidFill>
              </a:rPr>
              <a:t>col,max</a:t>
            </a:r>
            <a:r>
              <a:rPr kumimoji="1" lang="ja-JP" altLang="en-US" dirty="0" smtClean="0">
                <a:solidFill>
                  <a:schemeClr val="bg1"/>
                </a:solidFill>
              </a:rPr>
              <a:t> </a:t>
            </a:r>
            <a:r>
              <a:rPr kumimoji="1" lang="en-US" altLang="ja-JP" dirty="0">
                <a:solidFill>
                  <a:schemeClr val="bg1"/>
                </a:solidFill>
              </a:rPr>
              <a:t>~</a:t>
            </a:r>
            <a:r>
              <a:rPr kumimoji="1" lang="ja-JP" altLang="en-US" dirty="0" smtClean="0">
                <a:solidFill>
                  <a:schemeClr val="bg1"/>
                </a:solidFill>
              </a:rPr>
              <a:t> </a:t>
            </a:r>
            <a:r>
              <a:rPr kumimoji="1" lang="en-US" altLang="ja-JP" i="1" dirty="0" smtClean="0">
                <a:solidFill>
                  <a:schemeClr val="bg1"/>
                </a:solidFill>
              </a:rPr>
              <a:t>α</a:t>
            </a:r>
            <a:r>
              <a:rPr kumimoji="1" lang="en-US" altLang="ja-JP" baseline="30000" dirty="0" smtClean="0">
                <a:solidFill>
                  <a:schemeClr val="bg1"/>
                </a:solidFill>
              </a:rPr>
              <a:t>1/2</a:t>
            </a:r>
            <a:r>
              <a:rPr kumimoji="1" lang="en-US" altLang="ja-JP" dirty="0" smtClean="0">
                <a:solidFill>
                  <a:schemeClr val="bg1"/>
                </a:solidFill>
              </a:rPr>
              <a:t> </a:t>
            </a:r>
            <a:r>
              <a:rPr kumimoji="1" lang="en-US" altLang="ja-JP" i="1" dirty="0" err="1" smtClean="0">
                <a:solidFill>
                  <a:schemeClr val="bg1"/>
                </a:solidFill>
              </a:rPr>
              <a:t>c</a:t>
            </a:r>
            <a:r>
              <a:rPr kumimoji="1" lang="en-US" altLang="ja-JP" baseline="-25000" dirty="0" err="1" smtClean="0">
                <a:solidFill>
                  <a:schemeClr val="bg1"/>
                </a:solidFill>
              </a:rPr>
              <a:t>s</a:t>
            </a:r>
            <a:r>
              <a:rPr kumimoji="1" lang="en-US" altLang="ja-JP" dirty="0" smtClean="0">
                <a:solidFill>
                  <a:schemeClr val="bg1"/>
                </a:solidFill>
              </a:rPr>
              <a:t> ~ 30 m s</a:t>
            </a:r>
            <a:r>
              <a:rPr kumimoji="1" lang="en-US" altLang="ja-JP" baseline="30000" dirty="0" smtClean="0">
                <a:solidFill>
                  <a:schemeClr val="bg1"/>
                </a:solidFill>
              </a:rPr>
              <a:t>-1</a:t>
            </a:r>
            <a:endParaRPr kumimoji="1" lang="en-US" altLang="ja-JP" baseline="30000" dirty="0">
              <a:solidFill>
                <a:schemeClr val="bg1"/>
              </a:solidFill>
            </a:endParaRPr>
          </a:p>
          <a:p>
            <a:r>
              <a:rPr kumimoji="1" lang="en-US" altLang="ja-JP" dirty="0" smtClean="0">
                <a:solidFill>
                  <a:schemeClr val="bg1"/>
                </a:solidFill>
              </a:rPr>
              <a:t> </a:t>
            </a:r>
            <a:r>
              <a:rPr kumimoji="1" lang="en-US" altLang="ja-JP" sz="2400" dirty="0" smtClean="0">
                <a:solidFill>
                  <a:schemeClr val="bg1"/>
                </a:solidFill>
              </a:rPr>
              <a:t>SiO</a:t>
            </a:r>
            <a:r>
              <a:rPr kumimoji="1" lang="en-US" altLang="ja-JP" sz="2400" baseline="-25000" dirty="0" smtClean="0">
                <a:solidFill>
                  <a:schemeClr val="bg1"/>
                </a:solidFill>
              </a:rPr>
              <a:t>2</a:t>
            </a:r>
            <a:r>
              <a:rPr kumimoji="1" lang="en-US" altLang="ja-JP" sz="2400" dirty="0" smtClean="0">
                <a:solidFill>
                  <a:schemeClr val="bg1"/>
                </a:solidFill>
              </a:rPr>
              <a:t> </a:t>
            </a:r>
            <a:r>
              <a:rPr kumimoji="1" lang="ja-JP" altLang="en-US" sz="2400" dirty="0" smtClean="0">
                <a:solidFill>
                  <a:schemeClr val="bg1"/>
                </a:solidFill>
              </a:rPr>
              <a:t>の限界付着速度</a:t>
            </a:r>
            <a:r>
              <a:rPr kumimoji="1" lang="en-US" altLang="ja-JP" dirty="0" smtClean="0">
                <a:solidFill>
                  <a:schemeClr val="bg1"/>
                </a:solidFill>
              </a:rPr>
              <a:t> </a:t>
            </a:r>
            <a:r>
              <a:rPr kumimoji="1" lang="en-US" altLang="ja-JP" i="1" dirty="0" err="1" smtClean="0">
                <a:solidFill>
                  <a:schemeClr val="bg1"/>
                </a:solidFill>
              </a:rPr>
              <a:t>v</a:t>
            </a:r>
            <a:r>
              <a:rPr kumimoji="1" lang="en-US" altLang="ja-JP" baseline="-25000" dirty="0" err="1" smtClean="0">
                <a:solidFill>
                  <a:schemeClr val="bg1"/>
                </a:solidFill>
              </a:rPr>
              <a:t>cr</a:t>
            </a:r>
            <a:r>
              <a:rPr kumimoji="1" lang="en-US" altLang="ja-JP" baseline="-25000" dirty="0" err="1">
                <a:solidFill>
                  <a:schemeClr val="bg1"/>
                </a:solidFill>
              </a:rPr>
              <a:t>,sil</a:t>
            </a:r>
            <a:r>
              <a:rPr kumimoji="1" lang="en-US" altLang="ja-JP" dirty="0">
                <a:solidFill>
                  <a:schemeClr val="bg1"/>
                </a:solidFill>
              </a:rPr>
              <a:t> ~ 6 </a:t>
            </a:r>
            <a:r>
              <a:rPr kumimoji="1" lang="en-US" altLang="ja-JP" dirty="0" smtClean="0">
                <a:solidFill>
                  <a:schemeClr val="bg1"/>
                </a:solidFill>
              </a:rPr>
              <a:t>(</a:t>
            </a:r>
            <a:r>
              <a:rPr kumimoji="1" lang="en-US" altLang="ja-JP" i="1" dirty="0" smtClean="0">
                <a:solidFill>
                  <a:schemeClr val="bg1"/>
                </a:solidFill>
              </a:rPr>
              <a:t>a</a:t>
            </a:r>
            <a:r>
              <a:rPr kumimoji="1" lang="en-US" altLang="ja-JP" baseline="-25000" dirty="0" smtClean="0">
                <a:solidFill>
                  <a:schemeClr val="bg1"/>
                </a:solidFill>
              </a:rPr>
              <a:t>0</a:t>
            </a:r>
            <a:r>
              <a:rPr kumimoji="1" lang="en-US" altLang="ja-JP" dirty="0" smtClean="0">
                <a:solidFill>
                  <a:schemeClr val="bg1"/>
                </a:solidFill>
              </a:rPr>
              <a:t> </a:t>
            </a:r>
            <a:r>
              <a:rPr kumimoji="1" lang="en-US" altLang="ja-JP" dirty="0">
                <a:solidFill>
                  <a:schemeClr val="bg1"/>
                </a:solidFill>
              </a:rPr>
              <a:t>/ 100 nm)</a:t>
            </a:r>
            <a:r>
              <a:rPr kumimoji="1" lang="en-US" altLang="ja-JP" baseline="30000" dirty="0">
                <a:solidFill>
                  <a:schemeClr val="bg1"/>
                </a:solidFill>
              </a:rPr>
              <a:t>-5/</a:t>
            </a:r>
            <a:r>
              <a:rPr kumimoji="1" lang="en-US" altLang="ja-JP" baseline="30000" dirty="0" smtClean="0">
                <a:solidFill>
                  <a:schemeClr val="bg1"/>
                </a:solidFill>
              </a:rPr>
              <a:t>6</a:t>
            </a:r>
            <a:r>
              <a:rPr kumimoji="1" lang="ja-JP" altLang="en-US" dirty="0" smtClean="0">
                <a:solidFill>
                  <a:schemeClr val="bg1"/>
                </a:solidFill>
              </a:rPr>
              <a:t> </a:t>
            </a:r>
            <a:r>
              <a:rPr kumimoji="1" lang="en-US" altLang="ja-JP" dirty="0" smtClean="0">
                <a:solidFill>
                  <a:schemeClr val="bg1"/>
                </a:solidFill>
              </a:rPr>
              <a:t>m</a:t>
            </a:r>
            <a:r>
              <a:rPr kumimoji="1" lang="ja-JP" altLang="en-US" dirty="0" smtClean="0">
                <a:solidFill>
                  <a:schemeClr val="bg1"/>
                </a:solidFill>
              </a:rPr>
              <a:t> </a:t>
            </a:r>
            <a:r>
              <a:rPr kumimoji="1" lang="en-US" altLang="ja-JP" dirty="0" smtClean="0">
                <a:solidFill>
                  <a:schemeClr val="bg1"/>
                </a:solidFill>
              </a:rPr>
              <a:t>s</a:t>
            </a:r>
            <a:r>
              <a:rPr kumimoji="1" lang="en-US" altLang="ja-JP" baseline="30000" dirty="0" smtClean="0">
                <a:solidFill>
                  <a:schemeClr val="bg1"/>
                </a:solidFill>
              </a:rPr>
              <a:t>-1</a:t>
            </a:r>
          </a:p>
          <a:p>
            <a:r>
              <a:rPr kumimoji="1" lang="en-US" altLang="ja-JP" dirty="0" smtClean="0">
                <a:solidFill>
                  <a:schemeClr val="bg1"/>
                </a:solidFill>
              </a:rPr>
              <a:t> </a:t>
            </a:r>
            <a:r>
              <a:rPr kumimoji="1" lang="ja-JP" altLang="en-US" dirty="0" smtClean="0">
                <a:solidFill>
                  <a:srgbClr val="800000"/>
                </a:solidFill>
              </a:rPr>
              <a:t>岩石ダストの直接合体成長条件</a:t>
            </a:r>
            <a:r>
              <a:rPr kumimoji="1" lang="en-US" altLang="ja-JP" dirty="0" smtClean="0">
                <a:solidFill>
                  <a:srgbClr val="800000"/>
                </a:solidFill>
              </a:rPr>
              <a:t>:</a:t>
            </a:r>
            <a:r>
              <a:rPr kumimoji="1" lang="en-US" altLang="ja-JP" sz="3200" dirty="0" smtClean="0">
                <a:solidFill>
                  <a:srgbClr val="800000"/>
                </a:solidFill>
              </a:rPr>
              <a:t> </a:t>
            </a:r>
            <a:r>
              <a:rPr kumimoji="1" lang="en-US" altLang="ja-JP" sz="3200" i="1" dirty="0" smtClean="0">
                <a:solidFill>
                  <a:srgbClr val="800000"/>
                </a:solidFill>
              </a:rPr>
              <a:t>a</a:t>
            </a:r>
            <a:r>
              <a:rPr kumimoji="1" lang="en-US" altLang="ja-JP" sz="3200" baseline="-25000" dirty="0" smtClean="0">
                <a:solidFill>
                  <a:srgbClr val="800000"/>
                </a:solidFill>
              </a:rPr>
              <a:t>0</a:t>
            </a:r>
            <a:r>
              <a:rPr kumimoji="1" lang="en-US" altLang="ja-JP" sz="3200" dirty="0" smtClean="0">
                <a:solidFill>
                  <a:srgbClr val="800000"/>
                </a:solidFill>
              </a:rPr>
              <a:t> ≤ 10 nm</a:t>
            </a:r>
            <a:endParaRPr kumimoji="1" lang="ja-JP" altLang="en-US" sz="3200" dirty="0">
              <a:solidFill>
                <a:srgbClr val="800000"/>
              </a:solidFill>
            </a:endParaRPr>
          </a:p>
        </p:txBody>
      </p:sp>
      <p:sp>
        <p:nvSpPr>
          <p:cNvPr id="3" name="タイトル 2"/>
          <p:cNvSpPr>
            <a:spLocks noGrp="1"/>
          </p:cNvSpPr>
          <p:nvPr>
            <p:ph type="title"/>
          </p:nvPr>
        </p:nvSpPr>
        <p:spPr/>
        <p:txBody>
          <a:bodyPr>
            <a:normAutofit/>
          </a:bodyPr>
          <a:lstStyle/>
          <a:p>
            <a:r>
              <a:rPr kumimoji="1" lang="en-US" altLang="ja-JP" i="1" dirty="0" err="1" smtClean="0"/>
              <a:t>v</a:t>
            </a:r>
            <a:r>
              <a:rPr kumimoji="1" lang="en-US" altLang="ja-JP" baseline="-25000" dirty="0" err="1" smtClean="0"/>
              <a:t>cr</a:t>
            </a:r>
            <a:r>
              <a:rPr kumimoji="1" lang="ja-JP" altLang="en-US" dirty="0" smtClean="0"/>
              <a:t> </a:t>
            </a:r>
            <a:r>
              <a:rPr kumimoji="1" lang="en-US" altLang="ja-JP" dirty="0" smtClean="0"/>
              <a:t>for</a:t>
            </a:r>
            <a:r>
              <a:rPr kumimoji="1" lang="ja-JP" altLang="en-US" dirty="0" smtClean="0"/>
              <a:t> </a:t>
            </a:r>
            <a:r>
              <a:rPr kumimoji="1" lang="en-US" altLang="ja-JP" dirty="0"/>
              <a:t>A</a:t>
            </a:r>
            <a:r>
              <a:rPr kumimoji="1" lang="en-US" altLang="ja-JP" dirty="0" smtClean="0"/>
              <a:t>ggregate</a:t>
            </a:r>
            <a:r>
              <a:rPr kumimoji="1" lang="ja-JP" altLang="en-US" dirty="0" smtClean="0"/>
              <a:t> </a:t>
            </a:r>
            <a:r>
              <a:rPr kumimoji="1" lang="en-US" altLang="ja-JP" dirty="0" smtClean="0"/>
              <a:t>of</a:t>
            </a:r>
            <a:r>
              <a:rPr kumimoji="1" lang="ja-JP" altLang="en-US" dirty="0" smtClean="0"/>
              <a:t> </a:t>
            </a:r>
            <a:r>
              <a:rPr kumimoji="1" lang="en-US" altLang="ja-JP" dirty="0" err="1" smtClean="0"/>
              <a:t>Nanograins</a:t>
            </a:r>
            <a:endParaRPr kumimoji="1" lang="ja-JP" altLang="en-US" dirty="0"/>
          </a:p>
        </p:txBody>
      </p:sp>
      <p:sp>
        <p:nvSpPr>
          <p:cNvPr id="4" name="スライド番号プレースホルダー 3"/>
          <p:cNvSpPr>
            <a:spLocks noGrp="1"/>
          </p:cNvSpPr>
          <p:nvPr>
            <p:ph type="sldNum" sz="quarter" idx="12"/>
          </p:nvPr>
        </p:nvSpPr>
        <p:spPr/>
        <p:txBody>
          <a:bodyPr/>
          <a:lstStyle/>
          <a:p>
            <a:pPr eaLnBrk="1" latinLnBrk="0" hangingPunct="1"/>
            <a:fld id="{D2E57653-3E58-4892-A7ED-712530ACC680}" type="slidenum">
              <a:rPr kumimoji="0" lang="en-US" smtClean="0"/>
              <a:pPr eaLnBrk="1" latinLnBrk="0" hangingPunct="1"/>
              <a:t>14</a:t>
            </a:fld>
            <a:endParaRPr kumimoji="0" lang="en-US"/>
          </a:p>
        </p:txBody>
      </p:sp>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49714" y="2819086"/>
            <a:ext cx="4662715" cy="3307419"/>
          </a:xfrm>
          <a:prstGeom prst="rect">
            <a:avLst/>
          </a:prstGeom>
        </p:spPr>
      </p:pic>
      <p:sp>
        <p:nvSpPr>
          <p:cNvPr id="7" name="テキスト ボックス 6"/>
          <p:cNvSpPr txBox="1"/>
          <p:nvPr/>
        </p:nvSpPr>
        <p:spPr>
          <a:xfrm>
            <a:off x="3715994" y="6212951"/>
            <a:ext cx="1723246" cy="461665"/>
          </a:xfrm>
          <a:prstGeom prst="rect">
            <a:avLst/>
          </a:prstGeom>
          <a:noFill/>
        </p:spPr>
        <p:txBody>
          <a:bodyPr wrap="none" rtlCol="0">
            <a:spAutoFit/>
          </a:bodyPr>
          <a:lstStyle/>
          <a:p>
            <a:pPr algn="ctr"/>
            <a:r>
              <a:rPr kumimoji="1" lang="ja-JP" altLang="en-US" sz="2400" dirty="0" smtClean="0">
                <a:latin typeface="Times New Roman"/>
                <a:cs typeface="Times New Roman"/>
              </a:rPr>
              <a:t>奥住</a:t>
            </a:r>
            <a:r>
              <a:rPr kumimoji="1" lang="en-US" altLang="ja-JP" sz="2400" dirty="0" smtClean="0">
                <a:latin typeface="Times New Roman"/>
                <a:cs typeface="Times New Roman"/>
              </a:rPr>
              <a:t> (2016)</a:t>
            </a:r>
            <a:endParaRPr kumimoji="1" lang="ja-JP" altLang="en-US" sz="2400" dirty="0">
              <a:latin typeface="Times New Roman"/>
              <a:cs typeface="Times New Roman"/>
            </a:endParaRPr>
          </a:p>
        </p:txBody>
      </p:sp>
      <p:sp>
        <p:nvSpPr>
          <p:cNvPr id="5" name="角丸四角形 4"/>
          <p:cNvSpPr/>
          <p:nvPr/>
        </p:nvSpPr>
        <p:spPr>
          <a:xfrm>
            <a:off x="2878669" y="3386666"/>
            <a:ext cx="229808" cy="435429"/>
          </a:xfrm>
          <a:prstGeom prst="roundRect">
            <a:avLst/>
          </a:prstGeom>
          <a:pattFill prst="wdUpDiag">
            <a:fgClr>
              <a:srgbClr val="FF6666"/>
            </a:fgClr>
            <a:bgClr>
              <a:schemeClr val="tx1">
                <a:lumMod val="85000"/>
              </a:schemeClr>
            </a:bgClr>
          </a:pattFill>
          <a:ln w="50800">
            <a:solidFill>
              <a:srgbClr val="FF6666"/>
            </a:solidFill>
          </a:ln>
          <a:effectLst>
            <a:softEdge rad="1270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392750061"/>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pPr eaLnBrk="1" latinLnBrk="0" hangingPunct="1"/>
            <a:fld id="{D2E57653-3E58-4892-A7ED-712530ACC680}" type="slidenum">
              <a:rPr kumimoji="0" lang="en-US" smtClean="0"/>
              <a:pPr eaLnBrk="1" latinLnBrk="0" hangingPunct="1"/>
              <a:t>15</a:t>
            </a:fld>
            <a:endParaRPr kumimoji="0" lang="en-US"/>
          </a:p>
        </p:txBody>
      </p:sp>
      <p:sp>
        <p:nvSpPr>
          <p:cNvPr id="3" name="タイトル 2"/>
          <p:cNvSpPr>
            <a:spLocks noGrp="1"/>
          </p:cNvSpPr>
          <p:nvPr>
            <p:ph type="title"/>
          </p:nvPr>
        </p:nvSpPr>
        <p:spPr>
          <a:xfrm>
            <a:off x="120952" y="3505200"/>
            <a:ext cx="8902096" cy="1371600"/>
          </a:xfrm>
        </p:spPr>
        <p:txBody>
          <a:bodyPr/>
          <a:lstStyle/>
          <a:p>
            <a:pPr algn="ctr"/>
            <a:r>
              <a:rPr kumimoji="1" lang="ja-JP" altLang="en-US" dirty="0">
                <a:latin typeface="ヒラギノ角ゴ StdN W8"/>
                <a:ea typeface="ヒラギノ角ゴ StdN W8"/>
                <a:cs typeface="ヒラギノ角ゴ StdN W8"/>
              </a:rPr>
              <a:t>ケイ酸塩ナノ微粒子</a:t>
            </a:r>
            <a:r>
              <a:rPr kumimoji="1" lang="ja-JP" altLang="en-US" dirty="0" smtClean="0">
                <a:latin typeface="ヒラギノ角ゴ StdN W8"/>
                <a:ea typeface="ヒラギノ角ゴ StdN W8"/>
                <a:cs typeface="ヒラギノ角ゴ StdN W8"/>
              </a:rPr>
              <a:t>の</a:t>
            </a:r>
            <a:r>
              <a:rPr kumimoji="1" lang="en-US" altLang="ja-JP" dirty="0" smtClean="0">
                <a:latin typeface="ヒラギノ角ゴ StdN W8"/>
                <a:ea typeface="ヒラギノ角ゴ StdN W8"/>
                <a:cs typeface="ヒラギノ角ゴ StdN W8"/>
              </a:rPr>
              <a:t/>
            </a:r>
            <a:br>
              <a:rPr kumimoji="1" lang="en-US" altLang="ja-JP" dirty="0" smtClean="0">
                <a:latin typeface="ヒラギノ角ゴ StdN W8"/>
                <a:ea typeface="ヒラギノ角ゴ StdN W8"/>
                <a:cs typeface="ヒラギノ角ゴ StdN W8"/>
              </a:rPr>
            </a:br>
            <a:r>
              <a:rPr kumimoji="1" lang="ja-JP" altLang="en-US" sz="3200" dirty="0" smtClean="0">
                <a:latin typeface="ヒラギノ角ゴ StdN W8"/>
                <a:ea typeface="ヒラギノ角ゴ StdN W8"/>
                <a:cs typeface="ヒラギノ角ゴ StdN W8"/>
              </a:rPr>
              <a:t>直接</a:t>
            </a:r>
            <a:r>
              <a:rPr kumimoji="1" lang="ja-JP" altLang="en-US" sz="3200" dirty="0">
                <a:latin typeface="ヒラギノ角ゴ StdN W8"/>
                <a:ea typeface="ヒラギノ角ゴ StdN W8"/>
                <a:cs typeface="ヒラギノ角ゴ StdN W8"/>
              </a:rPr>
              <a:t>合体成長に</a:t>
            </a:r>
            <a:r>
              <a:rPr kumimoji="1" lang="ja-JP" altLang="en-US" sz="3200" dirty="0" smtClean="0">
                <a:latin typeface="ヒラギノ角ゴ StdN W8"/>
                <a:ea typeface="ヒラギノ角ゴ StdN W8"/>
                <a:cs typeface="ヒラギノ角ゴ StdN W8"/>
              </a:rPr>
              <a:t>よる高空隙率岩石微</a:t>
            </a:r>
            <a:r>
              <a:rPr kumimoji="1" lang="ja-JP" altLang="en-US" sz="3200" dirty="0">
                <a:latin typeface="ヒラギノ角ゴ StdN W8"/>
                <a:ea typeface="ヒラギノ角ゴ StdN W8"/>
                <a:cs typeface="ヒラギノ角ゴ StdN W8"/>
              </a:rPr>
              <a:t>惑星の</a:t>
            </a:r>
            <a:r>
              <a:rPr kumimoji="1" lang="ja-JP" altLang="en-US" sz="3200" dirty="0" smtClean="0">
                <a:latin typeface="ヒラギノ角ゴ StdN W8"/>
                <a:ea typeface="ヒラギノ角ゴ StdN W8"/>
                <a:cs typeface="ヒラギノ角ゴ StdN W8"/>
              </a:rPr>
              <a:t>形成</a:t>
            </a:r>
            <a:endParaRPr kumimoji="1" lang="ja-JP" altLang="en-US" sz="3200" dirty="0">
              <a:latin typeface="ヒラギノ角ゴ StdN W8"/>
              <a:ea typeface="ヒラギノ角ゴ StdN W8"/>
              <a:cs typeface="ヒラギノ角ゴ StdN W8"/>
            </a:endParaRPr>
          </a:p>
        </p:txBody>
      </p:sp>
    </p:spTree>
    <p:extLst>
      <p:ext uri="{BB962C8B-B14F-4D97-AF65-F5344CB8AC3E}">
        <p14:creationId xmlns:p14="http://schemas.microsoft.com/office/powerpoint/2010/main" val="3581950726"/>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457200" y="1260830"/>
            <a:ext cx="8229600" cy="5149640"/>
          </a:xfrm>
        </p:spPr>
        <p:txBody>
          <a:bodyPr>
            <a:normAutofit fontScale="85000" lnSpcReduction="20000"/>
          </a:bodyPr>
          <a:lstStyle/>
          <a:p>
            <a:r>
              <a:rPr kumimoji="1" lang="ja-JP" altLang="en-US" dirty="0" smtClean="0">
                <a:solidFill>
                  <a:srgbClr val="800000"/>
                </a:solidFill>
              </a:rPr>
              <a:t>もし原始惑星系円盤内側の岩石領域のダストがナノ粒子に変化したならば、直接合体成長による岩石微惑星形成が可能であることを</a:t>
            </a:r>
            <a:r>
              <a:rPr kumimoji="1" lang="ja-JP" altLang="en-US" dirty="0" smtClean="0">
                <a:solidFill>
                  <a:srgbClr val="800000"/>
                </a:solidFill>
              </a:rPr>
              <a:t>示す</a:t>
            </a:r>
            <a:r>
              <a:rPr kumimoji="1" lang="ja-JP" altLang="en-US" dirty="0" smtClean="0">
                <a:solidFill>
                  <a:srgbClr val="800000"/>
                </a:solidFill>
              </a:rPr>
              <a:t>（衝突破壊はすでにクリア）</a:t>
            </a:r>
            <a:endParaRPr kumimoji="1" lang="en-US" altLang="ja-JP" dirty="0">
              <a:solidFill>
                <a:srgbClr val="800000"/>
              </a:solidFill>
            </a:endParaRPr>
          </a:p>
          <a:p>
            <a:endParaRPr kumimoji="1" lang="en-US" altLang="ja-JP" sz="1500" dirty="0" smtClean="0">
              <a:solidFill>
                <a:schemeClr val="bg1"/>
              </a:solidFill>
            </a:endParaRPr>
          </a:p>
          <a:p>
            <a:pPr lvl="1"/>
            <a:r>
              <a:rPr kumimoji="1" lang="ja-JP" altLang="en-US" dirty="0" smtClean="0">
                <a:solidFill>
                  <a:schemeClr val="bg1"/>
                </a:solidFill>
                <a:latin typeface="Times New Roman"/>
                <a:cs typeface="Times New Roman"/>
              </a:rPr>
              <a:t>円盤の物理量</a:t>
            </a:r>
            <a:r>
              <a:rPr kumimoji="1" lang="en-US" altLang="ja-JP" dirty="0" smtClean="0">
                <a:solidFill>
                  <a:schemeClr val="bg1"/>
                </a:solidFill>
                <a:latin typeface="Times New Roman"/>
                <a:cs typeface="Times New Roman"/>
              </a:rPr>
              <a:t> (e.g., </a:t>
            </a:r>
            <a:r>
              <a:rPr kumimoji="1" lang="en-US" altLang="ja-JP" i="1" dirty="0" err="1" smtClean="0">
                <a:solidFill>
                  <a:schemeClr val="bg1"/>
                </a:solidFill>
                <a:latin typeface="Times New Roman"/>
                <a:cs typeface="Times New Roman"/>
              </a:rPr>
              <a:t>Σ</a:t>
            </a:r>
            <a:r>
              <a:rPr kumimoji="1" lang="en-US" altLang="ja-JP" baseline="-25000" dirty="0" err="1" smtClean="0">
                <a:solidFill>
                  <a:schemeClr val="bg1"/>
                </a:solidFill>
                <a:latin typeface="Times New Roman"/>
                <a:cs typeface="Times New Roman"/>
              </a:rPr>
              <a:t>d</a:t>
            </a:r>
            <a:r>
              <a:rPr kumimoji="1" lang="en-US" altLang="ja-JP" dirty="0" smtClean="0">
                <a:solidFill>
                  <a:schemeClr val="bg1"/>
                </a:solidFill>
                <a:latin typeface="Times New Roman"/>
                <a:cs typeface="Times New Roman"/>
              </a:rPr>
              <a:t>, </a:t>
            </a:r>
            <a:r>
              <a:rPr kumimoji="1" lang="en-US" altLang="ja-JP" i="1" dirty="0" err="1" smtClean="0">
                <a:solidFill>
                  <a:schemeClr val="bg1"/>
                </a:solidFill>
                <a:latin typeface="Times New Roman"/>
                <a:cs typeface="Times New Roman"/>
              </a:rPr>
              <a:t>c</a:t>
            </a:r>
            <a:r>
              <a:rPr kumimoji="1" lang="en-US" altLang="ja-JP" baseline="-25000" dirty="0" err="1" smtClean="0">
                <a:solidFill>
                  <a:schemeClr val="bg1"/>
                </a:solidFill>
                <a:latin typeface="Times New Roman"/>
                <a:cs typeface="Times New Roman"/>
              </a:rPr>
              <a:t>s</a:t>
            </a:r>
            <a:r>
              <a:rPr kumimoji="1" lang="en-US" altLang="ja-JP" dirty="0" smtClean="0">
                <a:solidFill>
                  <a:schemeClr val="bg1"/>
                </a:solidFill>
                <a:latin typeface="Times New Roman"/>
                <a:cs typeface="Times New Roman"/>
              </a:rPr>
              <a:t>, </a:t>
            </a:r>
            <a:r>
              <a:rPr kumimoji="1" lang="en-US" altLang="ja-JP" i="1" dirty="0" err="1" smtClean="0">
                <a:solidFill>
                  <a:schemeClr val="bg1"/>
                </a:solidFill>
                <a:latin typeface="Times New Roman"/>
                <a:cs typeface="Times New Roman"/>
              </a:rPr>
              <a:t>h</a:t>
            </a:r>
            <a:r>
              <a:rPr kumimoji="1" lang="en-US" altLang="ja-JP" baseline="-25000" dirty="0" err="1" smtClean="0">
                <a:solidFill>
                  <a:schemeClr val="bg1"/>
                </a:solidFill>
                <a:latin typeface="Times New Roman"/>
                <a:cs typeface="Times New Roman"/>
              </a:rPr>
              <a:t>d</a:t>
            </a:r>
            <a:r>
              <a:rPr kumimoji="1" lang="en-US" altLang="ja-JP" dirty="0" smtClean="0">
                <a:solidFill>
                  <a:schemeClr val="bg1"/>
                </a:solidFill>
                <a:latin typeface="Times New Roman"/>
                <a:cs typeface="Times New Roman"/>
              </a:rPr>
              <a:t>) </a:t>
            </a:r>
            <a:br>
              <a:rPr kumimoji="1" lang="en-US" altLang="ja-JP" dirty="0" smtClean="0">
                <a:solidFill>
                  <a:schemeClr val="bg1"/>
                </a:solidFill>
                <a:latin typeface="Times New Roman"/>
                <a:cs typeface="Times New Roman"/>
              </a:rPr>
            </a:br>
            <a:r>
              <a:rPr kumimoji="1" lang="ja-JP" altLang="en-US" dirty="0" smtClean="0">
                <a:solidFill>
                  <a:schemeClr val="bg1"/>
                </a:solidFill>
                <a:latin typeface="Times New Roman"/>
                <a:cs typeface="Times New Roman"/>
              </a:rPr>
              <a:t>は最小質量円盤の値を仮定</a:t>
            </a:r>
            <a:r>
              <a:rPr kumimoji="1" lang="en-US" altLang="ja-JP" dirty="0" smtClean="0">
                <a:solidFill>
                  <a:schemeClr val="bg1"/>
                </a:solidFill>
                <a:latin typeface="Times New Roman"/>
                <a:cs typeface="Times New Roman"/>
              </a:rPr>
              <a:t/>
            </a:r>
            <a:br>
              <a:rPr kumimoji="1" lang="en-US" altLang="ja-JP" dirty="0" smtClean="0">
                <a:solidFill>
                  <a:schemeClr val="bg1"/>
                </a:solidFill>
                <a:latin typeface="Times New Roman"/>
                <a:cs typeface="Times New Roman"/>
              </a:rPr>
            </a:br>
            <a:endParaRPr kumimoji="1" lang="en-US" altLang="ja-JP" sz="1700" dirty="0" smtClean="0">
              <a:solidFill>
                <a:schemeClr val="bg1"/>
              </a:solidFill>
              <a:latin typeface="Times New Roman"/>
              <a:cs typeface="Times New Roman"/>
            </a:endParaRPr>
          </a:p>
          <a:p>
            <a:pPr lvl="1"/>
            <a:r>
              <a:rPr kumimoji="1" lang="ja-JP" altLang="en-US" dirty="0" smtClean="0">
                <a:solidFill>
                  <a:schemeClr val="bg1"/>
                </a:solidFill>
                <a:latin typeface="Times New Roman"/>
                <a:cs typeface="Times New Roman"/>
              </a:rPr>
              <a:t>等サイズのアグリゲイトが</a:t>
            </a:r>
            <a:r>
              <a:rPr kumimoji="1" lang="en-US" altLang="ja-JP" dirty="0" smtClean="0">
                <a:solidFill>
                  <a:schemeClr val="bg1"/>
                </a:solidFill>
                <a:latin typeface="Times New Roman"/>
                <a:cs typeface="Times New Roman"/>
              </a:rPr>
              <a:t/>
            </a:r>
            <a:br>
              <a:rPr kumimoji="1" lang="en-US" altLang="ja-JP" dirty="0" smtClean="0">
                <a:solidFill>
                  <a:schemeClr val="bg1"/>
                </a:solidFill>
                <a:latin typeface="Times New Roman"/>
                <a:cs typeface="Times New Roman"/>
              </a:rPr>
            </a:br>
            <a:r>
              <a:rPr kumimoji="1" lang="ja-JP" altLang="en-US" dirty="0" smtClean="0">
                <a:solidFill>
                  <a:schemeClr val="bg1"/>
                </a:solidFill>
                <a:latin typeface="Times New Roman"/>
                <a:cs typeface="Times New Roman"/>
              </a:rPr>
              <a:t>衝突し、完全付着成長する</a:t>
            </a:r>
            <a:r>
              <a:rPr kumimoji="1" lang="en-US" altLang="ja-JP" dirty="0" smtClean="0">
                <a:solidFill>
                  <a:schemeClr val="bg1"/>
                </a:solidFill>
                <a:latin typeface="Times New Roman"/>
                <a:cs typeface="Times New Roman"/>
              </a:rPr>
              <a:t/>
            </a:r>
            <a:br>
              <a:rPr kumimoji="1" lang="en-US" altLang="ja-JP" dirty="0" smtClean="0">
                <a:solidFill>
                  <a:schemeClr val="bg1"/>
                </a:solidFill>
                <a:latin typeface="Times New Roman"/>
                <a:cs typeface="Times New Roman"/>
              </a:rPr>
            </a:br>
            <a:r>
              <a:rPr kumimoji="1" lang="en-US" altLang="ja-JP" sz="1500" dirty="0" smtClean="0">
                <a:solidFill>
                  <a:schemeClr val="bg1"/>
                </a:solidFill>
                <a:latin typeface="Times New Roman"/>
                <a:cs typeface="Times New Roman"/>
              </a:rPr>
              <a:t/>
            </a:r>
            <a:br>
              <a:rPr kumimoji="1" lang="en-US" altLang="ja-JP" sz="1500" dirty="0" smtClean="0">
                <a:solidFill>
                  <a:schemeClr val="bg1"/>
                </a:solidFill>
                <a:latin typeface="Times New Roman"/>
                <a:cs typeface="Times New Roman"/>
              </a:rPr>
            </a:br>
            <a:r>
              <a:rPr kumimoji="1" lang="ja-JP" altLang="en-US" dirty="0" smtClean="0">
                <a:solidFill>
                  <a:schemeClr val="bg1"/>
                </a:solidFill>
                <a:latin typeface="Times New Roman"/>
                <a:cs typeface="Times New Roman"/>
              </a:rPr>
              <a:t>（衝突速度と成長のタイム</a:t>
            </a:r>
            <a:r>
              <a:rPr kumimoji="1" lang="en-US" altLang="ja-JP" dirty="0" smtClean="0">
                <a:solidFill>
                  <a:schemeClr val="bg1"/>
                </a:solidFill>
                <a:latin typeface="Times New Roman"/>
                <a:cs typeface="Times New Roman"/>
              </a:rPr>
              <a:t/>
            </a:r>
            <a:br>
              <a:rPr kumimoji="1" lang="en-US" altLang="ja-JP" dirty="0" smtClean="0">
                <a:solidFill>
                  <a:schemeClr val="bg1"/>
                </a:solidFill>
                <a:latin typeface="Times New Roman"/>
                <a:cs typeface="Times New Roman"/>
              </a:rPr>
            </a:br>
            <a:r>
              <a:rPr kumimoji="1" lang="ja-JP" altLang="en-US" dirty="0" smtClean="0">
                <a:solidFill>
                  <a:schemeClr val="bg1"/>
                </a:solidFill>
                <a:latin typeface="Times New Roman"/>
                <a:cs typeface="Times New Roman"/>
              </a:rPr>
              <a:t>スケールが計算できる）</a:t>
            </a:r>
            <a:endParaRPr kumimoji="1" lang="en-US" altLang="ja-JP" dirty="0" smtClean="0">
              <a:solidFill>
                <a:schemeClr val="bg1"/>
              </a:solidFill>
              <a:latin typeface="Times New Roman"/>
              <a:cs typeface="Times New Roman"/>
            </a:endParaRPr>
          </a:p>
          <a:p>
            <a:endParaRPr kumimoji="1" lang="en-US" altLang="ja-JP" sz="1500" dirty="0" smtClean="0">
              <a:solidFill>
                <a:schemeClr val="bg1"/>
              </a:solidFill>
            </a:endParaRPr>
          </a:p>
          <a:p>
            <a:r>
              <a:rPr kumimoji="1" lang="ja-JP" altLang="en-US" dirty="0" smtClean="0">
                <a:solidFill>
                  <a:schemeClr val="bg1"/>
                </a:solidFill>
              </a:rPr>
              <a:t>密度進化の式：</a:t>
            </a:r>
            <a:endParaRPr kumimoji="1" lang="en-US" altLang="ja-JP" dirty="0" smtClean="0">
              <a:solidFill>
                <a:schemeClr val="bg1"/>
              </a:solidFill>
            </a:endParaRPr>
          </a:p>
          <a:p>
            <a:pPr lvl="1"/>
            <a:r>
              <a:rPr kumimoji="1" lang="ja-JP" altLang="en-US" dirty="0" smtClean="0">
                <a:solidFill>
                  <a:srgbClr val="800000"/>
                </a:solidFill>
                <a:latin typeface="Times New Roman"/>
                <a:cs typeface="Times New Roman"/>
              </a:rPr>
              <a:t>変形なしの付着・低密度化</a:t>
            </a:r>
            <a:endParaRPr kumimoji="1" lang="en-US" altLang="ja-JP" dirty="0" smtClean="0">
              <a:solidFill>
                <a:srgbClr val="800000"/>
              </a:solidFill>
              <a:latin typeface="Times New Roman"/>
              <a:cs typeface="Times New Roman"/>
            </a:endParaRPr>
          </a:p>
          <a:p>
            <a:pPr lvl="1"/>
            <a:r>
              <a:rPr kumimoji="1" lang="ja-JP" altLang="en-US" dirty="0" smtClean="0">
                <a:solidFill>
                  <a:schemeClr val="tx1">
                    <a:lumMod val="75000"/>
                  </a:schemeClr>
                </a:solidFill>
                <a:latin typeface="Times New Roman"/>
                <a:cs typeface="Times New Roman"/>
              </a:rPr>
              <a:t>衝突による圧縮</a:t>
            </a:r>
            <a:endParaRPr kumimoji="1" lang="en-US" altLang="ja-JP" dirty="0" smtClean="0">
              <a:solidFill>
                <a:schemeClr val="tx1">
                  <a:lumMod val="75000"/>
                </a:schemeClr>
              </a:solidFill>
              <a:latin typeface="Times New Roman"/>
              <a:cs typeface="Times New Roman"/>
            </a:endParaRPr>
          </a:p>
          <a:p>
            <a:pPr lvl="1"/>
            <a:r>
              <a:rPr kumimoji="1" lang="ja-JP" altLang="en-US" dirty="0" smtClean="0">
                <a:solidFill>
                  <a:srgbClr val="800000"/>
                </a:solidFill>
                <a:latin typeface="Times New Roman"/>
                <a:cs typeface="Times New Roman"/>
              </a:rPr>
              <a:t>静的な圧力による圧縮</a:t>
            </a:r>
            <a:endParaRPr kumimoji="1" lang="en-US" altLang="ja-JP" dirty="0" smtClean="0">
              <a:solidFill>
                <a:srgbClr val="800000"/>
              </a:solidFill>
              <a:latin typeface="Times New Roman"/>
              <a:cs typeface="Times New Roman"/>
            </a:endParaRPr>
          </a:p>
          <a:p>
            <a:pPr lvl="2"/>
            <a:r>
              <a:rPr kumimoji="1" lang="ja-JP" altLang="en-US" sz="2400" dirty="0" smtClean="0">
                <a:solidFill>
                  <a:srgbClr val="800000"/>
                </a:solidFill>
                <a:latin typeface="Times New Roman"/>
                <a:cs typeface="Times New Roman"/>
              </a:rPr>
              <a:t>円盤ガスによるラム圧</a:t>
            </a:r>
            <a:endParaRPr kumimoji="1" lang="en-US" altLang="ja-JP" sz="2400" dirty="0" smtClean="0">
              <a:solidFill>
                <a:srgbClr val="800000"/>
              </a:solidFill>
              <a:latin typeface="Times New Roman"/>
              <a:cs typeface="Times New Roman"/>
            </a:endParaRPr>
          </a:p>
          <a:p>
            <a:pPr lvl="2"/>
            <a:r>
              <a:rPr kumimoji="1" lang="ja-JP" altLang="en-US" sz="2400" dirty="0" smtClean="0">
                <a:solidFill>
                  <a:srgbClr val="800000"/>
                </a:solidFill>
                <a:latin typeface="Times New Roman"/>
                <a:cs typeface="Times New Roman"/>
              </a:rPr>
              <a:t>大きな天体の自己重力</a:t>
            </a:r>
            <a:endParaRPr kumimoji="1" lang="en-US" altLang="ja-JP" sz="2400" dirty="0" smtClean="0">
              <a:solidFill>
                <a:srgbClr val="800000"/>
              </a:solidFill>
              <a:latin typeface="Times New Roman"/>
              <a:cs typeface="Times New Roman"/>
            </a:endParaRPr>
          </a:p>
          <a:p>
            <a:pPr lvl="1"/>
            <a:endParaRPr kumimoji="1" lang="ja-JP" altLang="en-US" dirty="0">
              <a:solidFill>
                <a:schemeClr val="bg1"/>
              </a:solidFill>
              <a:latin typeface="Times New Roman"/>
              <a:cs typeface="Times New Roman"/>
            </a:endParaRPr>
          </a:p>
        </p:txBody>
      </p:sp>
      <p:sp>
        <p:nvSpPr>
          <p:cNvPr id="3" name="タイトル 2"/>
          <p:cNvSpPr>
            <a:spLocks noGrp="1"/>
          </p:cNvSpPr>
          <p:nvPr>
            <p:ph type="title"/>
          </p:nvPr>
        </p:nvSpPr>
        <p:spPr/>
        <p:txBody>
          <a:bodyPr/>
          <a:lstStyle/>
          <a:p>
            <a:r>
              <a:rPr kumimoji="1" lang="en-US" altLang="ja-JP" dirty="0" smtClean="0"/>
              <a:t>Model</a:t>
            </a:r>
            <a:endParaRPr kumimoji="1" lang="ja-JP" altLang="en-US" dirty="0"/>
          </a:p>
        </p:txBody>
      </p:sp>
      <p:sp>
        <p:nvSpPr>
          <p:cNvPr id="4" name="スライド番号プレースホルダー 3"/>
          <p:cNvSpPr>
            <a:spLocks noGrp="1"/>
          </p:cNvSpPr>
          <p:nvPr>
            <p:ph type="sldNum" sz="quarter" idx="12"/>
          </p:nvPr>
        </p:nvSpPr>
        <p:spPr/>
        <p:txBody>
          <a:bodyPr/>
          <a:lstStyle/>
          <a:p>
            <a:pPr eaLnBrk="1" latinLnBrk="0" hangingPunct="1"/>
            <a:fld id="{D2E57653-3E58-4892-A7ED-712530ACC680}" type="slidenum">
              <a:rPr kumimoji="0" lang="en-US" smtClean="0"/>
              <a:pPr eaLnBrk="1" latinLnBrk="0" hangingPunct="1"/>
              <a:t>16</a:t>
            </a:fld>
            <a:endParaRPr kumimoji="0" lang="en-US"/>
          </a:p>
        </p:txBody>
      </p:sp>
      <p:grpSp>
        <p:nvGrpSpPr>
          <p:cNvPr id="10" name="図形グループ 9"/>
          <p:cNvGrpSpPr>
            <a:grpSpLocks noChangeAspect="1"/>
          </p:cNvGrpSpPr>
          <p:nvPr/>
        </p:nvGrpSpPr>
        <p:grpSpPr>
          <a:xfrm>
            <a:off x="4364989" y="2414786"/>
            <a:ext cx="3967019" cy="4034485"/>
            <a:chOff x="4843596" y="1842912"/>
            <a:chExt cx="3673165" cy="3735634"/>
          </a:xfrm>
        </p:grpSpPr>
        <p:sp>
          <p:nvSpPr>
            <p:cNvPr id="5" name="角丸四角形 4"/>
            <p:cNvSpPr/>
            <p:nvPr/>
          </p:nvSpPr>
          <p:spPr>
            <a:xfrm>
              <a:off x="4843596" y="1842912"/>
              <a:ext cx="3673165" cy="3735634"/>
            </a:xfrm>
            <a:prstGeom prst="round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pic>
          <p:nvPicPr>
            <p:cNvPr id="6" name="図 5" descr="スクリーンショット 2016-11-05 14.54.3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67593" y="1933853"/>
              <a:ext cx="2438400" cy="889000"/>
            </a:xfrm>
            <a:prstGeom prst="rect">
              <a:avLst/>
            </a:prstGeom>
          </p:spPr>
        </p:pic>
        <p:pic>
          <p:nvPicPr>
            <p:cNvPr id="7" name="図 6" descr="スクリーンショット 2016-11-05 14.54.43.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80542" y="2714559"/>
              <a:ext cx="2413000" cy="863600"/>
            </a:xfrm>
            <a:prstGeom prst="rect">
              <a:avLst/>
            </a:prstGeom>
          </p:spPr>
        </p:pic>
        <p:pic>
          <p:nvPicPr>
            <p:cNvPr id="8" name="図 7" descr="スクリーンショット 2016-11-05 14.54.48.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15655" y="3482285"/>
              <a:ext cx="2616200" cy="1079500"/>
            </a:xfrm>
            <a:prstGeom prst="rect">
              <a:avLst/>
            </a:prstGeom>
          </p:spPr>
        </p:pic>
        <p:pic>
          <p:nvPicPr>
            <p:cNvPr id="9" name="図 8" descr="スクリーンショット 2016-11-05 14.54.53.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14402" y="4367377"/>
              <a:ext cx="2743200" cy="977900"/>
            </a:xfrm>
            <a:prstGeom prst="rect">
              <a:avLst/>
            </a:prstGeom>
          </p:spPr>
        </p:pic>
      </p:grpSp>
      <p:sp>
        <p:nvSpPr>
          <p:cNvPr id="11" name="テキスト ボックス 10"/>
          <p:cNvSpPr txBox="1"/>
          <p:nvPr/>
        </p:nvSpPr>
        <p:spPr>
          <a:xfrm>
            <a:off x="4377943" y="6391748"/>
            <a:ext cx="3954065" cy="369332"/>
          </a:xfrm>
          <a:prstGeom prst="rect">
            <a:avLst/>
          </a:prstGeom>
          <a:noFill/>
        </p:spPr>
        <p:txBody>
          <a:bodyPr wrap="none" rtlCol="0">
            <a:spAutoFit/>
          </a:bodyPr>
          <a:lstStyle/>
          <a:p>
            <a:pPr algn="ctr"/>
            <a:r>
              <a:rPr kumimoji="1" lang="en-US" altLang="ja-JP" dirty="0" smtClean="0">
                <a:latin typeface="Times New Roman"/>
                <a:cs typeface="Times New Roman"/>
              </a:rPr>
              <a:t>Wada</a:t>
            </a:r>
            <a:r>
              <a:rPr kumimoji="1" lang="ja-JP" altLang="en-US" dirty="0" smtClean="0">
                <a:latin typeface="Times New Roman"/>
                <a:cs typeface="Times New Roman"/>
              </a:rPr>
              <a:t> </a:t>
            </a:r>
            <a:r>
              <a:rPr kumimoji="1" lang="en-US" altLang="ja-JP" dirty="0" smtClean="0">
                <a:latin typeface="Times New Roman"/>
                <a:cs typeface="Times New Roman"/>
              </a:rPr>
              <a:t>et</a:t>
            </a:r>
            <a:r>
              <a:rPr kumimoji="1" lang="ja-JP" altLang="en-US" dirty="0" smtClean="0">
                <a:latin typeface="Times New Roman"/>
                <a:cs typeface="Times New Roman"/>
              </a:rPr>
              <a:t> </a:t>
            </a:r>
            <a:r>
              <a:rPr kumimoji="1" lang="en-US" altLang="ja-JP" dirty="0" smtClean="0">
                <a:latin typeface="Times New Roman"/>
                <a:cs typeface="Times New Roman"/>
              </a:rPr>
              <a:t>al. (2008); </a:t>
            </a:r>
            <a:r>
              <a:rPr kumimoji="1" lang="en-US" altLang="ja-JP" dirty="0" err="1" smtClean="0">
                <a:latin typeface="Times New Roman"/>
                <a:cs typeface="Times New Roman"/>
              </a:rPr>
              <a:t>Kataoka</a:t>
            </a:r>
            <a:r>
              <a:rPr kumimoji="1" lang="en-US" altLang="ja-JP" dirty="0" smtClean="0">
                <a:latin typeface="Times New Roman"/>
                <a:cs typeface="Times New Roman"/>
              </a:rPr>
              <a:t> et al. (2013)</a:t>
            </a:r>
            <a:endParaRPr kumimoji="1" lang="ja-JP" altLang="en-US" dirty="0">
              <a:latin typeface="Times New Roman"/>
              <a:cs typeface="Times New Roman"/>
            </a:endParaRPr>
          </a:p>
        </p:txBody>
      </p:sp>
    </p:spTree>
    <p:extLst>
      <p:ext uri="{BB962C8B-B14F-4D97-AF65-F5344CB8AC3E}">
        <p14:creationId xmlns:p14="http://schemas.microsoft.com/office/powerpoint/2010/main" val="3415452725"/>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457200" y="946359"/>
            <a:ext cx="8229600" cy="5911641"/>
          </a:xfrm>
        </p:spPr>
        <p:txBody>
          <a:bodyPr>
            <a:normAutofit/>
          </a:bodyPr>
          <a:lstStyle/>
          <a:p>
            <a:r>
              <a:rPr kumimoji="1" lang="ja-JP" altLang="en-US" dirty="0">
                <a:solidFill>
                  <a:schemeClr val="bg1"/>
                </a:solidFill>
                <a:latin typeface="Times New Roman"/>
                <a:cs typeface="Times New Roman"/>
              </a:rPr>
              <a:t>円盤の物理量</a:t>
            </a:r>
            <a:r>
              <a:rPr kumimoji="1" lang="en-US" altLang="ja-JP" dirty="0">
                <a:solidFill>
                  <a:schemeClr val="bg1"/>
                </a:solidFill>
                <a:latin typeface="Times New Roman"/>
                <a:cs typeface="Times New Roman"/>
              </a:rPr>
              <a:t> (</a:t>
            </a:r>
            <a:r>
              <a:rPr kumimoji="1" lang="en-US" altLang="ja-JP" i="1" dirty="0" err="1">
                <a:solidFill>
                  <a:schemeClr val="bg1"/>
                </a:solidFill>
                <a:latin typeface="Times New Roman"/>
                <a:cs typeface="Times New Roman"/>
              </a:rPr>
              <a:t>Σ</a:t>
            </a:r>
            <a:r>
              <a:rPr kumimoji="1" lang="en-US" altLang="ja-JP" baseline="-25000" dirty="0" err="1">
                <a:solidFill>
                  <a:schemeClr val="bg1"/>
                </a:solidFill>
                <a:latin typeface="Times New Roman"/>
                <a:cs typeface="Times New Roman"/>
              </a:rPr>
              <a:t>d</a:t>
            </a:r>
            <a:r>
              <a:rPr kumimoji="1" lang="en-US" altLang="ja-JP" dirty="0">
                <a:solidFill>
                  <a:schemeClr val="bg1"/>
                </a:solidFill>
                <a:latin typeface="Times New Roman"/>
                <a:cs typeface="Times New Roman"/>
              </a:rPr>
              <a:t>, </a:t>
            </a:r>
            <a:r>
              <a:rPr kumimoji="1" lang="en-US" altLang="ja-JP" i="1" dirty="0" err="1">
                <a:solidFill>
                  <a:schemeClr val="bg1"/>
                </a:solidFill>
                <a:latin typeface="Times New Roman"/>
                <a:cs typeface="Times New Roman"/>
              </a:rPr>
              <a:t>c</a:t>
            </a:r>
            <a:r>
              <a:rPr kumimoji="1" lang="en-US" altLang="ja-JP" baseline="-25000" dirty="0" err="1">
                <a:solidFill>
                  <a:schemeClr val="bg1"/>
                </a:solidFill>
                <a:latin typeface="Times New Roman"/>
                <a:cs typeface="Times New Roman"/>
              </a:rPr>
              <a:t>s</a:t>
            </a:r>
            <a:r>
              <a:rPr kumimoji="1" lang="en-US" altLang="ja-JP" dirty="0">
                <a:solidFill>
                  <a:schemeClr val="bg1"/>
                </a:solidFill>
                <a:latin typeface="Times New Roman"/>
                <a:cs typeface="Times New Roman"/>
              </a:rPr>
              <a:t>, </a:t>
            </a:r>
            <a:r>
              <a:rPr kumimoji="1" lang="en-US" altLang="ja-JP" i="1" dirty="0" err="1">
                <a:solidFill>
                  <a:schemeClr val="bg1"/>
                </a:solidFill>
                <a:latin typeface="Times New Roman"/>
                <a:cs typeface="Times New Roman"/>
              </a:rPr>
              <a:t>h</a:t>
            </a:r>
            <a:r>
              <a:rPr kumimoji="1" lang="en-US" altLang="ja-JP" baseline="-25000" dirty="0" err="1">
                <a:solidFill>
                  <a:schemeClr val="bg1"/>
                </a:solidFill>
                <a:latin typeface="Times New Roman"/>
                <a:cs typeface="Times New Roman"/>
              </a:rPr>
              <a:t>d</a:t>
            </a:r>
            <a:r>
              <a:rPr kumimoji="1" lang="en-US" altLang="ja-JP" dirty="0">
                <a:solidFill>
                  <a:schemeClr val="bg1"/>
                </a:solidFill>
                <a:latin typeface="Times New Roman"/>
                <a:cs typeface="Times New Roman"/>
              </a:rPr>
              <a:t>) </a:t>
            </a:r>
            <a:r>
              <a:rPr kumimoji="1" lang="ja-JP" altLang="en-US" dirty="0" smtClean="0">
                <a:solidFill>
                  <a:schemeClr val="bg1"/>
                </a:solidFill>
                <a:latin typeface="Times New Roman"/>
                <a:cs typeface="Times New Roman"/>
              </a:rPr>
              <a:t>は最小質量</a:t>
            </a:r>
            <a:r>
              <a:rPr kumimoji="1" lang="ja-JP" altLang="en-US" dirty="0">
                <a:solidFill>
                  <a:schemeClr val="bg1"/>
                </a:solidFill>
                <a:latin typeface="Times New Roman"/>
                <a:cs typeface="Times New Roman"/>
              </a:rPr>
              <a:t>円盤を</a:t>
            </a:r>
            <a:r>
              <a:rPr kumimoji="1" lang="ja-JP" altLang="en-US" dirty="0" smtClean="0">
                <a:solidFill>
                  <a:schemeClr val="bg1"/>
                </a:solidFill>
                <a:latin typeface="Times New Roman"/>
                <a:cs typeface="Times New Roman"/>
              </a:rPr>
              <a:t>仮定</a:t>
            </a:r>
            <a:endParaRPr kumimoji="1" lang="en-US" altLang="ja-JP" sz="2100" dirty="0">
              <a:solidFill>
                <a:schemeClr val="bg1"/>
              </a:solidFill>
              <a:latin typeface="Times New Roman"/>
              <a:cs typeface="Times New Roman"/>
            </a:endParaRPr>
          </a:p>
          <a:p>
            <a:r>
              <a:rPr kumimoji="1" lang="ja-JP" altLang="en-US" dirty="0">
                <a:solidFill>
                  <a:schemeClr val="bg1"/>
                </a:solidFill>
                <a:latin typeface="Times New Roman"/>
                <a:cs typeface="Times New Roman"/>
              </a:rPr>
              <a:t>等サイズの</a:t>
            </a:r>
            <a:r>
              <a:rPr kumimoji="1" lang="ja-JP" altLang="en-US" dirty="0" smtClean="0">
                <a:solidFill>
                  <a:schemeClr val="bg1"/>
                </a:solidFill>
                <a:latin typeface="Times New Roman"/>
                <a:cs typeface="Times New Roman"/>
              </a:rPr>
              <a:t>アグリゲイトが衝突、</a:t>
            </a:r>
            <a:r>
              <a:rPr kumimoji="1" lang="ja-JP" altLang="en-US" dirty="0">
                <a:solidFill>
                  <a:schemeClr val="bg1"/>
                </a:solidFill>
                <a:latin typeface="Times New Roman"/>
                <a:cs typeface="Times New Roman"/>
              </a:rPr>
              <a:t>完全付着</a:t>
            </a:r>
            <a:r>
              <a:rPr kumimoji="1" lang="ja-JP" altLang="en-US" dirty="0" smtClean="0">
                <a:solidFill>
                  <a:schemeClr val="bg1"/>
                </a:solidFill>
                <a:latin typeface="Times New Roman"/>
                <a:cs typeface="Times New Roman"/>
              </a:rPr>
              <a:t>成長</a:t>
            </a:r>
            <a:r>
              <a:rPr kumimoji="1" lang="ja-JP" altLang="en-US" sz="2400" dirty="0" smtClean="0">
                <a:solidFill>
                  <a:schemeClr val="bg1"/>
                </a:solidFill>
                <a:latin typeface="Times New Roman"/>
                <a:cs typeface="Times New Roman"/>
              </a:rPr>
              <a:t>（</a:t>
            </a:r>
            <a:r>
              <a:rPr kumimoji="1" lang="ja-JP" altLang="en-US" sz="2400" dirty="0">
                <a:solidFill>
                  <a:schemeClr val="bg1"/>
                </a:solidFill>
                <a:latin typeface="Times New Roman"/>
                <a:cs typeface="Times New Roman"/>
              </a:rPr>
              <a:t>衝突速度と成長の</a:t>
            </a:r>
            <a:r>
              <a:rPr kumimoji="1" lang="ja-JP" altLang="en-US" sz="2400" dirty="0" smtClean="0">
                <a:solidFill>
                  <a:schemeClr val="bg1"/>
                </a:solidFill>
                <a:latin typeface="Times New Roman"/>
                <a:cs typeface="Times New Roman"/>
              </a:rPr>
              <a:t>タイムスケール</a:t>
            </a:r>
            <a:r>
              <a:rPr kumimoji="1" lang="ja-JP" altLang="en-US" sz="2400" dirty="0">
                <a:solidFill>
                  <a:schemeClr val="bg1"/>
                </a:solidFill>
                <a:latin typeface="Times New Roman"/>
                <a:cs typeface="Times New Roman"/>
              </a:rPr>
              <a:t>が計算できる）</a:t>
            </a:r>
            <a:endParaRPr kumimoji="1" lang="en-US" altLang="ja-JP" sz="2400" dirty="0">
              <a:solidFill>
                <a:schemeClr val="bg1"/>
              </a:solidFill>
              <a:latin typeface="Times New Roman"/>
              <a:cs typeface="Times New Roman"/>
            </a:endParaRPr>
          </a:p>
          <a:p>
            <a:endParaRPr kumimoji="1" lang="en-US" altLang="ja-JP" dirty="0" smtClean="0">
              <a:solidFill>
                <a:schemeClr val="bg1"/>
              </a:solidFill>
            </a:endParaRPr>
          </a:p>
          <a:p>
            <a:r>
              <a:rPr kumimoji="1" lang="ja-JP" altLang="en-US" sz="2400" dirty="0" smtClean="0">
                <a:solidFill>
                  <a:srgbClr val="800000"/>
                </a:solidFill>
              </a:rPr>
              <a:t>アグリゲイトの圧縮：</a:t>
            </a:r>
            <a:r>
              <a:rPr kumimoji="1" lang="en-US" altLang="ja-JP" sz="2400" dirty="0" smtClean="0">
                <a:solidFill>
                  <a:srgbClr val="800000"/>
                </a:solidFill>
              </a:rPr>
              <a:t/>
            </a:r>
            <a:br>
              <a:rPr kumimoji="1" lang="en-US" altLang="ja-JP" sz="2400" dirty="0" smtClean="0">
                <a:solidFill>
                  <a:srgbClr val="800000"/>
                </a:solidFill>
              </a:rPr>
            </a:br>
            <a:r>
              <a:rPr kumimoji="1" lang="en-US" altLang="ja-JP" sz="2400" i="1" dirty="0" err="1" smtClean="0">
                <a:solidFill>
                  <a:srgbClr val="800000"/>
                </a:solidFill>
              </a:rPr>
              <a:t>E</a:t>
            </a:r>
            <a:r>
              <a:rPr kumimoji="1" lang="en-US" altLang="ja-JP" sz="2400" baseline="-25000" dirty="0" err="1" smtClean="0">
                <a:solidFill>
                  <a:srgbClr val="800000"/>
                </a:solidFill>
              </a:rPr>
              <a:t>roll</a:t>
            </a:r>
            <a:r>
              <a:rPr kumimoji="1" lang="en-US" altLang="ja-JP" sz="2400" dirty="0" smtClean="0">
                <a:solidFill>
                  <a:srgbClr val="800000"/>
                </a:solidFill>
              </a:rPr>
              <a:t> </a:t>
            </a:r>
            <a:r>
              <a:rPr kumimoji="1" lang="ja-JP" altLang="en-US" sz="2400" dirty="0" smtClean="0">
                <a:solidFill>
                  <a:srgbClr val="800000"/>
                </a:solidFill>
              </a:rPr>
              <a:t>によって決まる</a:t>
            </a:r>
            <a:endParaRPr kumimoji="1" lang="en-US" altLang="ja-JP" sz="2400" dirty="0" smtClean="0">
              <a:solidFill>
                <a:srgbClr val="800000"/>
              </a:solidFill>
            </a:endParaRPr>
          </a:p>
          <a:p>
            <a:pPr lvl="1"/>
            <a:r>
              <a:rPr kumimoji="1" lang="en-US" altLang="ja-JP" dirty="0" smtClean="0">
                <a:solidFill>
                  <a:schemeClr val="bg1"/>
                </a:solidFill>
                <a:latin typeface="Times New Roman"/>
                <a:cs typeface="Times New Roman"/>
              </a:rPr>
              <a:t>Rolling</a:t>
            </a:r>
            <a:r>
              <a:rPr kumimoji="1" lang="ja-JP" altLang="en-US" dirty="0" smtClean="0">
                <a:solidFill>
                  <a:schemeClr val="bg1"/>
                </a:solidFill>
                <a:latin typeface="Times New Roman"/>
                <a:cs typeface="Times New Roman"/>
              </a:rPr>
              <a:t> </a:t>
            </a:r>
            <a:r>
              <a:rPr kumimoji="1" lang="en-US" altLang="ja-JP" dirty="0" smtClean="0">
                <a:solidFill>
                  <a:schemeClr val="bg1"/>
                </a:solidFill>
                <a:latin typeface="Times New Roman"/>
                <a:cs typeface="Times New Roman"/>
              </a:rPr>
              <a:t>energy</a:t>
            </a:r>
            <a:r>
              <a:rPr kumimoji="1" lang="ja-JP" altLang="en-US" dirty="0" smtClean="0">
                <a:solidFill>
                  <a:schemeClr val="bg1"/>
                </a:solidFill>
                <a:latin typeface="Times New Roman"/>
                <a:cs typeface="Times New Roman"/>
              </a:rPr>
              <a:t> </a:t>
            </a:r>
            <a:r>
              <a:rPr kumimoji="1" lang="en-US" altLang="ja-JP" i="1" dirty="0" err="1" smtClean="0">
                <a:solidFill>
                  <a:schemeClr val="bg1"/>
                </a:solidFill>
                <a:latin typeface="Times New Roman"/>
                <a:cs typeface="Times New Roman"/>
              </a:rPr>
              <a:t>E</a:t>
            </a:r>
            <a:r>
              <a:rPr kumimoji="1" lang="en-US" altLang="ja-JP" baseline="-25000" dirty="0" err="1" smtClean="0">
                <a:solidFill>
                  <a:schemeClr val="bg1"/>
                </a:solidFill>
                <a:latin typeface="Times New Roman"/>
                <a:cs typeface="Times New Roman"/>
              </a:rPr>
              <a:t>roll</a:t>
            </a:r>
            <a:r>
              <a:rPr kumimoji="1" lang="en-US" altLang="ja-JP" dirty="0" smtClean="0">
                <a:solidFill>
                  <a:schemeClr val="bg1"/>
                </a:solidFill>
                <a:latin typeface="Times New Roman"/>
                <a:cs typeface="Times New Roman"/>
              </a:rPr>
              <a:t>: </a:t>
            </a:r>
            <a:br>
              <a:rPr kumimoji="1" lang="en-US" altLang="ja-JP" dirty="0" smtClean="0">
                <a:solidFill>
                  <a:schemeClr val="bg1"/>
                </a:solidFill>
                <a:latin typeface="Times New Roman"/>
                <a:cs typeface="Times New Roman"/>
              </a:rPr>
            </a:br>
            <a:r>
              <a:rPr kumimoji="1" lang="en-US" altLang="ja-JP" i="1" dirty="0" err="1" smtClean="0">
                <a:solidFill>
                  <a:srgbClr val="000000"/>
                </a:solidFill>
                <a:latin typeface="Times New Roman"/>
                <a:cs typeface="Times New Roman"/>
              </a:rPr>
              <a:t>E</a:t>
            </a:r>
            <a:r>
              <a:rPr kumimoji="1" lang="en-US" altLang="ja-JP" baseline="-25000" dirty="0" err="1" smtClean="0">
                <a:solidFill>
                  <a:srgbClr val="000000"/>
                </a:solidFill>
                <a:latin typeface="Times New Roman"/>
                <a:cs typeface="Times New Roman"/>
              </a:rPr>
              <a:t>roll</a:t>
            </a:r>
            <a:r>
              <a:rPr kumimoji="1" lang="en-US" altLang="ja-JP" dirty="0" smtClean="0">
                <a:solidFill>
                  <a:srgbClr val="000000"/>
                </a:solidFill>
                <a:latin typeface="Times New Roman"/>
                <a:cs typeface="Times New Roman"/>
              </a:rPr>
              <a:t> = 6</a:t>
            </a:r>
            <a:r>
              <a:rPr kumimoji="1" lang="en-US" altLang="ja-JP" i="1" dirty="0" smtClean="0">
                <a:solidFill>
                  <a:srgbClr val="000000"/>
                </a:solidFill>
                <a:latin typeface="Times New Roman"/>
                <a:cs typeface="Times New Roman"/>
              </a:rPr>
              <a:t>π</a:t>
            </a:r>
            <a:r>
              <a:rPr kumimoji="1" lang="en-US" altLang="ja-JP" baseline="30000" dirty="0" smtClean="0">
                <a:solidFill>
                  <a:srgbClr val="000000"/>
                </a:solidFill>
                <a:latin typeface="Times New Roman"/>
                <a:cs typeface="Times New Roman"/>
              </a:rPr>
              <a:t>2</a:t>
            </a:r>
            <a:r>
              <a:rPr kumimoji="1" lang="en-US" altLang="ja-JP" i="1" dirty="0" smtClean="0">
                <a:solidFill>
                  <a:srgbClr val="000000"/>
                </a:solidFill>
                <a:latin typeface="Times New Roman"/>
                <a:cs typeface="Times New Roman"/>
              </a:rPr>
              <a:t>γa</a:t>
            </a:r>
            <a:r>
              <a:rPr kumimoji="1" lang="en-US" altLang="ja-JP" baseline="-25000" dirty="0" smtClean="0">
                <a:solidFill>
                  <a:srgbClr val="000000"/>
                </a:solidFill>
                <a:latin typeface="Times New Roman"/>
                <a:cs typeface="Times New Roman"/>
              </a:rPr>
              <a:t>0</a:t>
            </a:r>
            <a:r>
              <a:rPr kumimoji="1" lang="en-US" altLang="ja-JP" i="1" dirty="0" smtClean="0">
                <a:solidFill>
                  <a:srgbClr val="000000"/>
                </a:solidFill>
                <a:latin typeface="Times New Roman"/>
                <a:cs typeface="Times New Roman"/>
              </a:rPr>
              <a:t>ξ</a:t>
            </a:r>
            <a:r>
              <a:rPr kumimoji="1" lang="en-US" altLang="ja-JP" dirty="0" smtClean="0">
                <a:solidFill>
                  <a:srgbClr val="000000"/>
                </a:solidFill>
                <a:latin typeface="Times New Roman"/>
                <a:cs typeface="Times New Roman"/>
              </a:rPr>
              <a:t>,</a:t>
            </a:r>
            <a:r>
              <a:rPr kumimoji="1" lang="en-US" altLang="ja-JP" i="1" dirty="0" smtClean="0">
                <a:solidFill>
                  <a:srgbClr val="000000"/>
                </a:solidFill>
                <a:latin typeface="Times New Roman"/>
                <a:cs typeface="Times New Roman"/>
              </a:rPr>
              <a:t/>
            </a:r>
            <a:br>
              <a:rPr kumimoji="1" lang="en-US" altLang="ja-JP" i="1" dirty="0" smtClean="0">
                <a:solidFill>
                  <a:srgbClr val="000000"/>
                </a:solidFill>
                <a:latin typeface="Times New Roman"/>
                <a:cs typeface="Times New Roman"/>
              </a:rPr>
            </a:br>
            <a:r>
              <a:rPr kumimoji="1" lang="en-US" altLang="ja-JP" sz="2000" i="1" dirty="0" err="1" smtClean="0">
                <a:solidFill>
                  <a:srgbClr val="000000"/>
                </a:solidFill>
                <a:latin typeface="Times New Roman"/>
                <a:cs typeface="Times New Roman"/>
              </a:rPr>
              <a:t>γ</a:t>
            </a:r>
            <a:r>
              <a:rPr kumimoji="1" lang="en-US" altLang="ja-JP" sz="2000" dirty="0" smtClean="0">
                <a:solidFill>
                  <a:srgbClr val="000000"/>
                </a:solidFill>
                <a:latin typeface="Times New Roman"/>
                <a:cs typeface="Times New Roman"/>
              </a:rPr>
              <a:t>: </a:t>
            </a:r>
            <a:r>
              <a:rPr kumimoji="1" lang="ja-JP" altLang="en-US" sz="2000" dirty="0" smtClean="0">
                <a:solidFill>
                  <a:srgbClr val="000000"/>
                </a:solidFill>
                <a:latin typeface="Times New Roman"/>
                <a:cs typeface="Times New Roman"/>
              </a:rPr>
              <a:t>表面エネルギー</a:t>
            </a:r>
            <a:r>
              <a:rPr kumimoji="1" lang="en-US" altLang="ja-JP" sz="2000" dirty="0" smtClean="0">
                <a:solidFill>
                  <a:srgbClr val="000000"/>
                </a:solidFill>
                <a:latin typeface="Times New Roman"/>
                <a:cs typeface="Times New Roman"/>
              </a:rPr>
              <a:t>,</a:t>
            </a:r>
            <a:br>
              <a:rPr kumimoji="1" lang="en-US" altLang="ja-JP" sz="2000" dirty="0" smtClean="0">
                <a:solidFill>
                  <a:srgbClr val="000000"/>
                </a:solidFill>
                <a:latin typeface="Times New Roman"/>
                <a:cs typeface="Times New Roman"/>
              </a:rPr>
            </a:br>
            <a:r>
              <a:rPr kumimoji="1" lang="en-US" altLang="ja-JP" sz="2000" i="1" dirty="0" err="1" smtClean="0">
                <a:solidFill>
                  <a:srgbClr val="000000"/>
                </a:solidFill>
                <a:latin typeface="Times New Roman"/>
                <a:cs typeface="Times New Roman"/>
              </a:rPr>
              <a:t>ξ</a:t>
            </a:r>
            <a:r>
              <a:rPr kumimoji="1" lang="en-US" altLang="ja-JP" sz="2000" dirty="0" smtClean="0">
                <a:solidFill>
                  <a:srgbClr val="000000"/>
                </a:solidFill>
                <a:latin typeface="Times New Roman"/>
                <a:cs typeface="Times New Roman"/>
              </a:rPr>
              <a:t>: </a:t>
            </a:r>
            <a:r>
              <a:rPr kumimoji="1" lang="ja-JP" altLang="en-US" sz="2000" dirty="0" smtClean="0">
                <a:solidFill>
                  <a:srgbClr val="000000"/>
                </a:solidFill>
                <a:latin typeface="Times New Roman"/>
                <a:cs typeface="Times New Roman"/>
              </a:rPr>
              <a:t>転がりの起きる最小変位</a:t>
            </a:r>
            <a:endParaRPr kumimoji="1" lang="en-US" altLang="ja-JP" sz="2000" dirty="0" smtClean="0">
              <a:solidFill>
                <a:srgbClr val="000000"/>
              </a:solidFill>
              <a:latin typeface="Times New Roman"/>
              <a:cs typeface="Times New Roman"/>
            </a:endParaRPr>
          </a:p>
          <a:p>
            <a:pPr lvl="1"/>
            <a:endParaRPr kumimoji="1" lang="en-US" altLang="ja-JP" sz="2000" dirty="0" smtClean="0">
              <a:solidFill>
                <a:schemeClr val="bg1"/>
              </a:solidFill>
              <a:latin typeface="Times New Roman"/>
              <a:cs typeface="Times New Roman"/>
            </a:endParaRPr>
          </a:p>
          <a:p>
            <a:r>
              <a:rPr kumimoji="1" lang="en-US" altLang="ja-JP" sz="3200" i="1" dirty="0" smtClean="0">
                <a:solidFill>
                  <a:srgbClr val="FFFF00"/>
                </a:solidFill>
                <a:latin typeface="Times New Roman"/>
                <a:cs typeface="Times New Roman"/>
              </a:rPr>
              <a:t>a</a:t>
            </a:r>
            <a:r>
              <a:rPr kumimoji="1" lang="en-US" altLang="ja-JP" sz="3200" baseline="-25000" dirty="0" smtClean="0">
                <a:solidFill>
                  <a:srgbClr val="FFFF00"/>
                </a:solidFill>
                <a:latin typeface="Times New Roman"/>
                <a:cs typeface="Times New Roman"/>
              </a:rPr>
              <a:t>0</a:t>
            </a:r>
            <a:r>
              <a:rPr kumimoji="1" lang="en-US" altLang="ja-JP" sz="3200" baseline="30000" dirty="0" smtClean="0">
                <a:solidFill>
                  <a:srgbClr val="FFFF00"/>
                </a:solidFill>
                <a:latin typeface="Times New Roman"/>
                <a:cs typeface="Times New Roman"/>
              </a:rPr>
              <a:t>3</a:t>
            </a:r>
            <a:r>
              <a:rPr kumimoji="1" lang="en-US" altLang="ja-JP" sz="3200" dirty="0" smtClean="0">
                <a:solidFill>
                  <a:srgbClr val="FFFF00"/>
                </a:solidFill>
                <a:latin typeface="Times New Roman"/>
                <a:cs typeface="Times New Roman"/>
              </a:rPr>
              <a:t>/ </a:t>
            </a:r>
            <a:r>
              <a:rPr kumimoji="1" lang="en-US" altLang="ja-JP" sz="3200" i="1" dirty="0" err="1" smtClean="0">
                <a:solidFill>
                  <a:srgbClr val="FFFF00"/>
                </a:solidFill>
                <a:latin typeface="Times New Roman"/>
                <a:cs typeface="Times New Roman"/>
              </a:rPr>
              <a:t>E</a:t>
            </a:r>
            <a:r>
              <a:rPr kumimoji="1" lang="en-US" altLang="ja-JP" sz="3200" baseline="-25000" dirty="0" err="1" smtClean="0">
                <a:solidFill>
                  <a:srgbClr val="FFFF00"/>
                </a:solidFill>
                <a:latin typeface="Times New Roman"/>
                <a:cs typeface="Times New Roman"/>
              </a:rPr>
              <a:t>roll</a:t>
            </a:r>
            <a:r>
              <a:rPr kumimoji="1" lang="en-US" altLang="ja-JP" sz="3200" dirty="0" smtClean="0">
                <a:solidFill>
                  <a:srgbClr val="FFFF00"/>
                </a:solidFill>
                <a:latin typeface="Times New Roman"/>
                <a:cs typeface="Times New Roman"/>
              </a:rPr>
              <a:t> ∝ </a:t>
            </a:r>
            <a:r>
              <a:rPr kumimoji="1" lang="en-US" altLang="ja-JP" sz="3200" i="1" dirty="0" smtClean="0">
                <a:solidFill>
                  <a:srgbClr val="FFFF00"/>
                </a:solidFill>
                <a:latin typeface="Times New Roman"/>
                <a:cs typeface="Times New Roman"/>
              </a:rPr>
              <a:t>a</a:t>
            </a:r>
            <a:r>
              <a:rPr kumimoji="1" lang="en-US" altLang="ja-JP" sz="3200" baseline="-25000" dirty="0" smtClean="0">
                <a:solidFill>
                  <a:srgbClr val="FFFF00"/>
                </a:solidFill>
                <a:latin typeface="Times New Roman"/>
                <a:cs typeface="Times New Roman"/>
              </a:rPr>
              <a:t>0</a:t>
            </a:r>
            <a:r>
              <a:rPr kumimoji="1" lang="en-US" altLang="ja-JP" sz="3200" baseline="30000" dirty="0" smtClean="0">
                <a:solidFill>
                  <a:srgbClr val="FFFF00"/>
                </a:solidFill>
                <a:latin typeface="Times New Roman"/>
                <a:cs typeface="Times New Roman"/>
              </a:rPr>
              <a:t>2</a:t>
            </a:r>
            <a:r>
              <a:rPr kumimoji="1" lang="en-US" altLang="ja-JP" sz="3200" dirty="0" smtClean="0">
                <a:solidFill>
                  <a:srgbClr val="FFFF00"/>
                </a:solidFill>
                <a:latin typeface="Times New Roman"/>
                <a:cs typeface="Times New Roman"/>
              </a:rPr>
              <a:t> </a:t>
            </a:r>
            <a:r>
              <a:rPr kumimoji="1" lang="en-US" altLang="ja-JP" sz="3200" i="1" dirty="0" smtClean="0">
                <a:solidFill>
                  <a:srgbClr val="FFFF00"/>
                </a:solidFill>
                <a:latin typeface="Times New Roman"/>
                <a:cs typeface="Times New Roman"/>
              </a:rPr>
              <a:t>γ</a:t>
            </a:r>
            <a:r>
              <a:rPr kumimoji="1" lang="en-US" altLang="ja-JP" sz="3200" baseline="30000" dirty="0" smtClean="0">
                <a:solidFill>
                  <a:srgbClr val="FFFF00"/>
                </a:solidFill>
                <a:latin typeface="Times New Roman"/>
                <a:cs typeface="Times New Roman"/>
              </a:rPr>
              <a:t>-1</a:t>
            </a:r>
            <a:endParaRPr kumimoji="1" lang="ja-JP" altLang="en-US" sz="2400" dirty="0">
              <a:solidFill>
                <a:srgbClr val="FFFF00"/>
              </a:solidFill>
              <a:latin typeface="Times New Roman"/>
              <a:cs typeface="Times New Roman"/>
            </a:endParaRPr>
          </a:p>
        </p:txBody>
      </p:sp>
      <p:sp>
        <p:nvSpPr>
          <p:cNvPr id="3" name="タイトル 2"/>
          <p:cNvSpPr>
            <a:spLocks noGrp="1"/>
          </p:cNvSpPr>
          <p:nvPr>
            <p:ph type="title"/>
          </p:nvPr>
        </p:nvSpPr>
        <p:spPr/>
        <p:txBody>
          <a:bodyPr/>
          <a:lstStyle/>
          <a:p>
            <a:r>
              <a:rPr kumimoji="1" lang="en-US" altLang="ja-JP" dirty="0" smtClean="0"/>
              <a:t>Rolling</a:t>
            </a:r>
            <a:r>
              <a:rPr kumimoji="1" lang="en-US" altLang="en-US" dirty="0" smtClean="0"/>
              <a:t> </a:t>
            </a:r>
            <a:r>
              <a:rPr kumimoji="1" lang="en-US" altLang="ja-JP" dirty="0" smtClean="0"/>
              <a:t>Energy</a:t>
            </a:r>
            <a:r>
              <a:rPr kumimoji="1" lang="ja-JP" altLang="en-US" dirty="0" smtClean="0"/>
              <a:t> </a:t>
            </a:r>
            <a:r>
              <a:rPr kumimoji="1" lang="en-US" altLang="ja-JP" i="1" dirty="0" err="1" smtClean="0"/>
              <a:t>E</a:t>
            </a:r>
            <a:r>
              <a:rPr kumimoji="1" lang="en-US" altLang="ja-JP" baseline="-25000" dirty="0" err="1" smtClean="0"/>
              <a:t>roll</a:t>
            </a:r>
            <a:endParaRPr kumimoji="1" lang="ja-JP" altLang="en-US" baseline="-25000" dirty="0"/>
          </a:p>
        </p:txBody>
      </p:sp>
      <p:sp>
        <p:nvSpPr>
          <p:cNvPr id="4" name="スライド番号プレースホルダー 3"/>
          <p:cNvSpPr>
            <a:spLocks noGrp="1"/>
          </p:cNvSpPr>
          <p:nvPr>
            <p:ph type="sldNum" sz="quarter" idx="12"/>
          </p:nvPr>
        </p:nvSpPr>
        <p:spPr/>
        <p:txBody>
          <a:bodyPr/>
          <a:lstStyle/>
          <a:p>
            <a:pPr eaLnBrk="1" latinLnBrk="0" hangingPunct="1"/>
            <a:fld id="{D2E57653-3E58-4892-A7ED-712530ACC680}" type="slidenum">
              <a:rPr kumimoji="0" lang="en-US" smtClean="0"/>
              <a:pPr eaLnBrk="1" latinLnBrk="0" hangingPunct="1"/>
              <a:t>17</a:t>
            </a:fld>
            <a:endParaRPr kumimoji="0" lang="en-US"/>
          </a:p>
        </p:txBody>
      </p:sp>
      <p:grpSp>
        <p:nvGrpSpPr>
          <p:cNvPr id="10" name="図形グループ 9"/>
          <p:cNvGrpSpPr>
            <a:grpSpLocks noChangeAspect="1"/>
          </p:cNvGrpSpPr>
          <p:nvPr/>
        </p:nvGrpSpPr>
        <p:grpSpPr>
          <a:xfrm>
            <a:off x="4364989" y="2414786"/>
            <a:ext cx="3967019" cy="4034485"/>
            <a:chOff x="4843596" y="1842912"/>
            <a:chExt cx="3673165" cy="3735634"/>
          </a:xfrm>
        </p:grpSpPr>
        <p:sp>
          <p:nvSpPr>
            <p:cNvPr id="5" name="角丸四角形 4"/>
            <p:cNvSpPr/>
            <p:nvPr/>
          </p:nvSpPr>
          <p:spPr>
            <a:xfrm>
              <a:off x="4843596" y="1842912"/>
              <a:ext cx="3673165" cy="3735634"/>
            </a:xfrm>
            <a:prstGeom prst="round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pic>
          <p:nvPicPr>
            <p:cNvPr id="6" name="図 5" descr="スクリーンショット 2016-11-05 14.54.3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67593" y="1933853"/>
              <a:ext cx="2438400" cy="889000"/>
            </a:xfrm>
            <a:prstGeom prst="rect">
              <a:avLst/>
            </a:prstGeom>
          </p:spPr>
        </p:pic>
        <p:pic>
          <p:nvPicPr>
            <p:cNvPr id="7" name="図 6" descr="スクリーンショット 2016-11-05 14.54.43.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80542" y="2714559"/>
              <a:ext cx="2413000" cy="863600"/>
            </a:xfrm>
            <a:prstGeom prst="rect">
              <a:avLst/>
            </a:prstGeom>
          </p:spPr>
        </p:pic>
        <p:pic>
          <p:nvPicPr>
            <p:cNvPr id="8" name="図 7" descr="スクリーンショット 2016-11-05 14.54.48.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15655" y="3482285"/>
              <a:ext cx="2616200" cy="1079500"/>
            </a:xfrm>
            <a:prstGeom prst="rect">
              <a:avLst/>
            </a:prstGeom>
          </p:spPr>
        </p:pic>
        <p:pic>
          <p:nvPicPr>
            <p:cNvPr id="9" name="図 8" descr="スクリーンショット 2016-11-05 14.54.53.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14402" y="4367377"/>
              <a:ext cx="2743200" cy="977900"/>
            </a:xfrm>
            <a:prstGeom prst="rect">
              <a:avLst/>
            </a:prstGeom>
          </p:spPr>
        </p:pic>
      </p:grpSp>
      <p:sp>
        <p:nvSpPr>
          <p:cNvPr id="11" name="テキスト ボックス 10"/>
          <p:cNvSpPr txBox="1"/>
          <p:nvPr/>
        </p:nvSpPr>
        <p:spPr>
          <a:xfrm>
            <a:off x="4377943" y="6391748"/>
            <a:ext cx="3954065" cy="369332"/>
          </a:xfrm>
          <a:prstGeom prst="rect">
            <a:avLst/>
          </a:prstGeom>
          <a:noFill/>
        </p:spPr>
        <p:txBody>
          <a:bodyPr wrap="none" rtlCol="0">
            <a:spAutoFit/>
          </a:bodyPr>
          <a:lstStyle/>
          <a:p>
            <a:pPr algn="ctr"/>
            <a:r>
              <a:rPr kumimoji="1" lang="en-US" altLang="ja-JP" dirty="0" smtClean="0">
                <a:latin typeface="Times New Roman"/>
                <a:cs typeface="Times New Roman"/>
              </a:rPr>
              <a:t>Wada</a:t>
            </a:r>
            <a:r>
              <a:rPr kumimoji="1" lang="ja-JP" altLang="en-US" dirty="0" smtClean="0">
                <a:latin typeface="Times New Roman"/>
                <a:cs typeface="Times New Roman"/>
              </a:rPr>
              <a:t> </a:t>
            </a:r>
            <a:r>
              <a:rPr kumimoji="1" lang="en-US" altLang="ja-JP" dirty="0" smtClean="0">
                <a:latin typeface="Times New Roman"/>
                <a:cs typeface="Times New Roman"/>
              </a:rPr>
              <a:t>et</a:t>
            </a:r>
            <a:r>
              <a:rPr kumimoji="1" lang="ja-JP" altLang="en-US" dirty="0" smtClean="0">
                <a:latin typeface="Times New Roman"/>
                <a:cs typeface="Times New Roman"/>
              </a:rPr>
              <a:t> </a:t>
            </a:r>
            <a:r>
              <a:rPr kumimoji="1" lang="en-US" altLang="ja-JP" dirty="0" smtClean="0">
                <a:latin typeface="Times New Roman"/>
                <a:cs typeface="Times New Roman"/>
              </a:rPr>
              <a:t>al. (2008); </a:t>
            </a:r>
            <a:r>
              <a:rPr kumimoji="1" lang="en-US" altLang="ja-JP" dirty="0" err="1" smtClean="0">
                <a:latin typeface="Times New Roman"/>
                <a:cs typeface="Times New Roman"/>
              </a:rPr>
              <a:t>Kataoka</a:t>
            </a:r>
            <a:r>
              <a:rPr kumimoji="1" lang="en-US" altLang="ja-JP" dirty="0" smtClean="0">
                <a:latin typeface="Times New Roman"/>
                <a:cs typeface="Times New Roman"/>
              </a:rPr>
              <a:t> et al. (2013)</a:t>
            </a:r>
            <a:endParaRPr kumimoji="1" lang="ja-JP" altLang="en-US" dirty="0">
              <a:latin typeface="Times New Roman"/>
              <a:cs typeface="Times New Roman"/>
            </a:endParaRPr>
          </a:p>
        </p:txBody>
      </p:sp>
    </p:spTree>
    <p:extLst>
      <p:ext uri="{BB962C8B-B14F-4D97-AF65-F5344CB8AC3E}">
        <p14:creationId xmlns:p14="http://schemas.microsoft.com/office/powerpoint/2010/main" val="1970343294"/>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pPr eaLnBrk="1" latinLnBrk="0" hangingPunct="1"/>
            <a:fld id="{D2E57653-3E58-4892-A7ED-712530ACC680}" type="slidenum">
              <a:rPr kumimoji="0" lang="en-US" smtClean="0"/>
              <a:pPr eaLnBrk="1" latinLnBrk="0" hangingPunct="1"/>
              <a:t>18</a:t>
            </a:fld>
            <a:endParaRPr kumimoji="0" lang="en-US"/>
          </a:p>
        </p:txBody>
      </p:sp>
      <p:sp>
        <p:nvSpPr>
          <p:cNvPr id="3" name="タイトル 2"/>
          <p:cNvSpPr>
            <a:spLocks noGrp="1"/>
          </p:cNvSpPr>
          <p:nvPr>
            <p:ph type="title"/>
          </p:nvPr>
        </p:nvSpPr>
        <p:spPr/>
        <p:txBody>
          <a:bodyPr/>
          <a:lstStyle/>
          <a:p>
            <a:pPr algn="ctr"/>
            <a:r>
              <a:rPr kumimoji="1" lang="ja-JP" altLang="en-US" sz="6000" dirty="0" smtClean="0">
                <a:latin typeface="ヒラギノ角ゴ StdN W8"/>
                <a:ea typeface="ヒラギノ角ゴ StdN W8"/>
                <a:cs typeface="ヒラギノ角ゴ StdN W8"/>
              </a:rPr>
              <a:t>結果</a:t>
            </a:r>
            <a:endParaRPr kumimoji="1" lang="ja-JP" altLang="en-US" sz="6000" dirty="0">
              <a:latin typeface="ヒラギノ角ゴ StdN W8"/>
              <a:ea typeface="ヒラギノ角ゴ StdN W8"/>
              <a:cs typeface="ヒラギノ角ゴ StdN W8"/>
            </a:endParaRPr>
          </a:p>
        </p:txBody>
      </p:sp>
    </p:spTree>
    <p:extLst>
      <p:ext uri="{BB962C8B-B14F-4D97-AF65-F5344CB8AC3E}">
        <p14:creationId xmlns:p14="http://schemas.microsoft.com/office/powerpoint/2010/main" val="3429862083"/>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en-US" altLang="ja-JP" dirty="0" smtClean="0"/>
              <a:t>Pathway of growth @ 1 AU</a:t>
            </a:r>
            <a:endParaRPr kumimoji="1" lang="ja-JP" altLang="en-US" dirty="0"/>
          </a:p>
        </p:txBody>
      </p:sp>
      <p:sp>
        <p:nvSpPr>
          <p:cNvPr id="4" name="スライド番号プレースホルダー 3"/>
          <p:cNvSpPr>
            <a:spLocks noGrp="1"/>
          </p:cNvSpPr>
          <p:nvPr>
            <p:ph type="sldNum" sz="quarter" idx="12"/>
          </p:nvPr>
        </p:nvSpPr>
        <p:spPr/>
        <p:txBody>
          <a:bodyPr/>
          <a:lstStyle/>
          <a:p>
            <a:pPr eaLnBrk="1" latinLnBrk="0" hangingPunct="1"/>
            <a:fld id="{D2E57653-3E58-4892-A7ED-712530ACC680}" type="slidenum">
              <a:rPr kumimoji="0" lang="en-US" smtClean="0"/>
              <a:pPr eaLnBrk="1" latinLnBrk="0" hangingPunct="1"/>
              <a:t>19</a:t>
            </a:fld>
            <a:endParaRPr kumimoji="0" lang="en-US"/>
          </a:p>
        </p:txBody>
      </p:sp>
      <p:pic>
        <p:nvPicPr>
          <p:cNvPr id="8" name="図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2303" y="1394636"/>
            <a:ext cx="7151070" cy="5005749"/>
          </a:xfrm>
          <a:prstGeom prst="rect">
            <a:avLst/>
          </a:prstGeom>
          <a:solidFill>
            <a:schemeClr val="tx1"/>
          </a:solidFill>
        </p:spPr>
      </p:pic>
      <p:sp>
        <p:nvSpPr>
          <p:cNvPr id="12" name="正方形/長方形 11"/>
          <p:cNvSpPr/>
          <p:nvPr/>
        </p:nvSpPr>
        <p:spPr>
          <a:xfrm>
            <a:off x="1886009" y="1647303"/>
            <a:ext cx="1835715" cy="4086821"/>
          </a:xfrm>
          <a:prstGeom prst="rect">
            <a:avLst/>
          </a:prstGeom>
          <a:solidFill>
            <a:srgbClr val="FFFF00">
              <a:alpha val="40000"/>
            </a:srgbClr>
          </a:solidFill>
          <a:ln>
            <a:noFill/>
          </a:ln>
          <a:effectLst>
            <a:softEdge rad="1270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3" name="テキスト ボックス 12"/>
          <p:cNvSpPr txBox="1"/>
          <p:nvPr/>
        </p:nvSpPr>
        <p:spPr>
          <a:xfrm>
            <a:off x="2025228" y="3180369"/>
            <a:ext cx="1557337" cy="830997"/>
          </a:xfrm>
          <a:prstGeom prst="rect">
            <a:avLst/>
          </a:prstGeom>
          <a:solidFill>
            <a:schemeClr val="tx1">
              <a:alpha val="40000"/>
            </a:schemeClr>
          </a:solidFill>
        </p:spPr>
        <p:txBody>
          <a:bodyPr wrap="none" rtlCol="0">
            <a:spAutoFit/>
          </a:bodyPr>
          <a:lstStyle/>
          <a:p>
            <a:pPr algn="ctr"/>
            <a:r>
              <a:rPr kumimoji="1" lang="en-US" altLang="ja-JP" sz="2400" dirty="0" smtClean="0">
                <a:solidFill>
                  <a:srgbClr val="FF0000"/>
                </a:solidFill>
              </a:rPr>
              <a:t>Brownian</a:t>
            </a:r>
            <a:br>
              <a:rPr kumimoji="1" lang="en-US" altLang="ja-JP" sz="2400" dirty="0" smtClean="0">
                <a:solidFill>
                  <a:srgbClr val="FF0000"/>
                </a:solidFill>
              </a:rPr>
            </a:br>
            <a:r>
              <a:rPr kumimoji="1" lang="en-US" altLang="ja-JP" sz="2400" dirty="0" smtClean="0">
                <a:solidFill>
                  <a:srgbClr val="FF0000"/>
                </a:solidFill>
              </a:rPr>
              <a:t>motion </a:t>
            </a:r>
            <a:endParaRPr kumimoji="1" lang="ja-JP" altLang="en-US" sz="2400" dirty="0">
              <a:solidFill>
                <a:srgbClr val="FF0000"/>
              </a:solidFill>
            </a:endParaRPr>
          </a:p>
        </p:txBody>
      </p:sp>
      <p:sp>
        <p:nvSpPr>
          <p:cNvPr id="14" name="テキスト ボックス 13"/>
          <p:cNvSpPr txBox="1"/>
          <p:nvPr/>
        </p:nvSpPr>
        <p:spPr>
          <a:xfrm>
            <a:off x="3853467" y="3180369"/>
            <a:ext cx="1826792" cy="830997"/>
          </a:xfrm>
          <a:prstGeom prst="rect">
            <a:avLst/>
          </a:prstGeom>
          <a:noFill/>
        </p:spPr>
        <p:txBody>
          <a:bodyPr wrap="none" rtlCol="0">
            <a:spAutoFit/>
          </a:bodyPr>
          <a:lstStyle/>
          <a:p>
            <a:pPr algn="ctr"/>
            <a:r>
              <a:rPr kumimoji="1" lang="en-US" altLang="ja-JP" sz="2400" dirty="0" smtClean="0">
                <a:solidFill>
                  <a:srgbClr val="660066"/>
                </a:solidFill>
              </a:rPr>
              <a:t>Turbulence</a:t>
            </a:r>
            <a:br>
              <a:rPr kumimoji="1" lang="en-US" altLang="ja-JP" sz="2400" dirty="0" smtClean="0">
                <a:solidFill>
                  <a:srgbClr val="660066"/>
                </a:solidFill>
              </a:rPr>
            </a:br>
            <a:r>
              <a:rPr kumimoji="1" lang="en-US" altLang="ja-JP" sz="2400" dirty="0" smtClean="0">
                <a:solidFill>
                  <a:srgbClr val="660066"/>
                </a:solidFill>
              </a:rPr>
              <a:t>motion </a:t>
            </a:r>
            <a:endParaRPr kumimoji="1" lang="ja-JP" altLang="en-US" sz="2400" dirty="0">
              <a:solidFill>
                <a:srgbClr val="660066"/>
              </a:solidFill>
            </a:endParaRPr>
          </a:p>
        </p:txBody>
      </p:sp>
    </p:spTree>
    <p:extLst>
      <p:ext uri="{BB962C8B-B14F-4D97-AF65-F5344CB8AC3E}">
        <p14:creationId xmlns:p14="http://schemas.microsoft.com/office/powerpoint/2010/main" val="654237617"/>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Autofit/>
          </a:bodyPr>
          <a:lstStyle/>
          <a:p>
            <a:pPr marL="514350" indent="-514350">
              <a:lnSpc>
                <a:spcPct val="120000"/>
              </a:lnSpc>
              <a:buClr>
                <a:schemeClr val="tx1"/>
              </a:buClr>
              <a:buFont typeface="+mj-lt"/>
              <a:buAutoNum type="arabicPeriod"/>
            </a:pPr>
            <a:r>
              <a:rPr kumimoji="1" lang="ja-JP" altLang="en-US" dirty="0" smtClean="0">
                <a:latin typeface="Courier"/>
                <a:cs typeface="Courier"/>
              </a:rPr>
              <a:t>イントロダクション</a:t>
            </a:r>
            <a:endParaRPr kumimoji="1" lang="en-US" altLang="ja-JP" dirty="0" smtClean="0">
              <a:latin typeface="Courier"/>
              <a:cs typeface="Courier"/>
            </a:endParaRPr>
          </a:p>
          <a:p>
            <a:pPr marL="878400" lvl="1" indent="-514800">
              <a:lnSpc>
                <a:spcPct val="120000"/>
              </a:lnSpc>
              <a:buClr>
                <a:schemeClr val="tx1"/>
              </a:buClr>
              <a:buFont typeface="+mj-lt"/>
              <a:buAutoNum type="alphaLcPeriod"/>
            </a:pPr>
            <a:r>
              <a:rPr kumimoji="1" lang="ja-JP" altLang="en-US" sz="2400" dirty="0" smtClean="0">
                <a:solidFill>
                  <a:schemeClr val="tx1"/>
                </a:solidFill>
                <a:latin typeface="Courier"/>
                <a:cs typeface="Courier"/>
              </a:rPr>
              <a:t>岩石微惑星形成の困難</a:t>
            </a:r>
            <a:endParaRPr kumimoji="1" lang="en-US" altLang="ja-JP" sz="2400" dirty="0" smtClean="0">
              <a:solidFill>
                <a:schemeClr val="tx1"/>
              </a:solidFill>
              <a:latin typeface="Courier"/>
              <a:cs typeface="Courier"/>
            </a:endParaRPr>
          </a:p>
          <a:p>
            <a:pPr marL="880110" lvl="1" indent="-514350">
              <a:lnSpc>
                <a:spcPct val="120000"/>
              </a:lnSpc>
              <a:buClr>
                <a:schemeClr val="tx1"/>
              </a:buClr>
              <a:buFont typeface="+mj-lt"/>
              <a:buAutoNum type="alphaLcPeriod"/>
            </a:pPr>
            <a:r>
              <a:rPr kumimoji="1" lang="ja-JP" altLang="en-US" sz="2400" dirty="0" smtClean="0">
                <a:solidFill>
                  <a:schemeClr val="tx1"/>
                </a:solidFill>
                <a:latin typeface="Courier"/>
                <a:cs typeface="Courier"/>
              </a:rPr>
              <a:t>原始惑星系円盤のダストとは</a:t>
            </a:r>
            <a:r>
              <a:rPr kumimoji="1" lang="ja-JP" altLang="en-US" dirty="0" smtClean="0">
                <a:solidFill>
                  <a:schemeClr val="tx1"/>
                </a:solidFill>
                <a:latin typeface="Courier"/>
                <a:cs typeface="Courier"/>
              </a:rPr>
              <a:t>？</a:t>
            </a:r>
            <a:endParaRPr kumimoji="1" lang="en-US" altLang="ja-JP" sz="2400" dirty="0" smtClean="0">
              <a:solidFill>
                <a:schemeClr val="tx1"/>
              </a:solidFill>
              <a:latin typeface="Courier"/>
              <a:cs typeface="Courier"/>
            </a:endParaRPr>
          </a:p>
          <a:p>
            <a:pPr marL="880110" lvl="1" indent="-514350">
              <a:lnSpc>
                <a:spcPct val="120000"/>
              </a:lnSpc>
              <a:buClr>
                <a:schemeClr val="tx1"/>
              </a:buClr>
              <a:buFont typeface="+mj-lt"/>
              <a:buAutoNum type="alphaLcPeriod"/>
            </a:pPr>
            <a:r>
              <a:rPr kumimoji="1" lang="ja-JP" altLang="en-US" dirty="0" smtClean="0">
                <a:solidFill>
                  <a:schemeClr val="tx1"/>
                </a:solidFill>
                <a:latin typeface="Courier"/>
                <a:cs typeface="Courier"/>
              </a:rPr>
              <a:t>粒子サイズと限界付着速度の関係</a:t>
            </a:r>
            <a:endParaRPr kumimoji="1" lang="en-US" altLang="ja-JP" dirty="0" smtClean="0">
              <a:solidFill>
                <a:schemeClr val="tx1"/>
              </a:solidFill>
              <a:latin typeface="Courier"/>
              <a:cs typeface="Courier"/>
            </a:endParaRPr>
          </a:p>
          <a:p>
            <a:pPr marL="880110" lvl="1" indent="-514350">
              <a:lnSpc>
                <a:spcPct val="120000"/>
              </a:lnSpc>
              <a:buClr>
                <a:schemeClr val="tx1"/>
              </a:buClr>
              <a:buFont typeface="+mj-lt"/>
              <a:buAutoNum type="alphaLcPeriod"/>
            </a:pPr>
            <a:endParaRPr kumimoji="1" lang="en-US" altLang="ja-JP" sz="1200" dirty="0">
              <a:solidFill>
                <a:schemeClr val="tx1"/>
              </a:solidFill>
              <a:latin typeface="Courier"/>
              <a:cs typeface="Courier"/>
            </a:endParaRPr>
          </a:p>
          <a:p>
            <a:pPr marL="514350" indent="-514350">
              <a:lnSpc>
                <a:spcPct val="120000"/>
              </a:lnSpc>
              <a:buClr>
                <a:schemeClr val="tx1"/>
              </a:buClr>
              <a:buFont typeface="+mj-lt"/>
              <a:buAutoNum type="arabicPeriod"/>
            </a:pPr>
            <a:r>
              <a:rPr kumimoji="1" lang="ja-JP" altLang="en-US" sz="2800" dirty="0" smtClean="0">
                <a:latin typeface="Courier"/>
                <a:cs typeface="Courier"/>
              </a:rPr>
              <a:t>ケイ酸塩ナノ微粒子の直接合体成長による</a:t>
            </a:r>
            <a:r>
              <a:rPr kumimoji="1" lang="en-US" altLang="ja-JP" sz="2800" dirty="0" smtClean="0">
                <a:latin typeface="Courier"/>
                <a:cs typeface="Courier"/>
              </a:rPr>
              <a:t/>
            </a:r>
            <a:br>
              <a:rPr kumimoji="1" lang="en-US" altLang="ja-JP" sz="2800" dirty="0" smtClean="0">
                <a:latin typeface="Courier"/>
                <a:cs typeface="Courier"/>
              </a:rPr>
            </a:br>
            <a:r>
              <a:rPr kumimoji="1" lang="ja-JP" altLang="en-US" sz="2800" dirty="0" smtClean="0">
                <a:latin typeface="Courier"/>
                <a:cs typeface="Courier"/>
              </a:rPr>
              <a:t>高空隙率岩石微惑星の形成</a:t>
            </a:r>
            <a:endParaRPr kumimoji="1" lang="en-US" altLang="ja-JP" sz="2800" dirty="0" smtClean="0">
              <a:latin typeface="Courier"/>
              <a:cs typeface="Courier"/>
            </a:endParaRPr>
          </a:p>
          <a:p>
            <a:pPr marL="514350" indent="-514350">
              <a:lnSpc>
                <a:spcPct val="120000"/>
              </a:lnSpc>
              <a:buClr>
                <a:schemeClr val="tx1"/>
              </a:buClr>
              <a:buFont typeface="+mj-lt"/>
              <a:buAutoNum type="arabicPeriod"/>
            </a:pPr>
            <a:endParaRPr kumimoji="1" lang="en-US" altLang="ja-JP" sz="1200" dirty="0" smtClean="0">
              <a:latin typeface="Courier"/>
              <a:cs typeface="Courier"/>
            </a:endParaRPr>
          </a:p>
          <a:p>
            <a:pPr marL="514350" indent="-514350">
              <a:lnSpc>
                <a:spcPct val="120000"/>
              </a:lnSpc>
              <a:buClrTx/>
              <a:buFont typeface="+mj-lt"/>
              <a:buAutoNum type="arabicPeriod" startAt="3"/>
            </a:pPr>
            <a:r>
              <a:rPr kumimoji="1" lang="ja-JP" altLang="en-US" dirty="0" smtClean="0">
                <a:latin typeface="Courier"/>
                <a:cs typeface="Courier"/>
              </a:rPr>
              <a:t>議論：コンドリュールとマトリックスの共集積</a:t>
            </a:r>
            <a:endParaRPr kumimoji="1" lang="en-US" altLang="ja-JP" dirty="0" smtClean="0">
              <a:latin typeface="Courier"/>
              <a:cs typeface="Courier"/>
            </a:endParaRPr>
          </a:p>
          <a:p>
            <a:pPr marL="514350" indent="-514350">
              <a:lnSpc>
                <a:spcPct val="120000"/>
              </a:lnSpc>
              <a:buClrTx/>
              <a:buFont typeface="+mj-lt"/>
              <a:buAutoNum type="arabicPeriod" startAt="3"/>
            </a:pPr>
            <a:endParaRPr kumimoji="1" lang="en-US" altLang="ja-JP" sz="1200" dirty="0" smtClean="0">
              <a:latin typeface="Courier"/>
              <a:cs typeface="Courier"/>
            </a:endParaRPr>
          </a:p>
          <a:p>
            <a:pPr marL="514350" indent="-514350">
              <a:lnSpc>
                <a:spcPct val="120000"/>
              </a:lnSpc>
              <a:buClrTx/>
              <a:buFont typeface="+mj-lt"/>
              <a:buAutoNum type="arabicPeriod" startAt="3"/>
            </a:pPr>
            <a:r>
              <a:rPr kumimoji="1" lang="ja-JP" altLang="en-US" dirty="0" smtClean="0">
                <a:latin typeface="Courier"/>
                <a:cs typeface="Courier"/>
              </a:rPr>
              <a:t>まとめ</a:t>
            </a:r>
            <a:endParaRPr kumimoji="1" lang="ja-JP" altLang="en-US" dirty="0">
              <a:latin typeface="Courier"/>
              <a:cs typeface="Courier"/>
            </a:endParaRPr>
          </a:p>
        </p:txBody>
      </p:sp>
      <p:sp>
        <p:nvSpPr>
          <p:cNvPr id="5" name="タイトル 2"/>
          <p:cNvSpPr>
            <a:spLocks noGrp="1"/>
          </p:cNvSpPr>
          <p:nvPr>
            <p:ph type="title"/>
          </p:nvPr>
        </p:nvSpPr>
        <p:spPr/>
        <p:txBody>
          <a:bodyPr anchor="ctr" anchorCtr="0">
            <a:normAutofit/>
          </a:bodyPr>
          <a:lstStyle/>
          <a:p>
            <a:pPr algn="ctr"/>
            <a:r>
              <a:rPr kumimoji="1" lang="en-US" altLang="ja-JP" sz="4000" dirty="0" smtClean="0"/>
              <a:t>Contents</a:t>
            </a:r>
            <a:endParaRPr kumimoji="1" lang="ja-JP" altLang="en-US" sz="4000" dirty="0"/>
          </a:p>
        </p:txBody>
      </p:sp>
      <p:sp>
        <p:nvSpPr>
          <p:cNvPr id="4" name="スライド番号プレースホルダー 3"/>
          <p:cNvSpPr>
            <a:spLocks noGrp="1"/>
          </p:cNvSpPr>
          <p:nvPr>
            <p:ph type="sldNum" sz="quarter" idx="12"/>
          </p:nvPr>
        </p:nvSpPr>
        <p:spPr/>
        <p:txBody>
          <a:bodyPr/>
          <a:lstStyle/>
          <a:p>
            <a:pPr eaLnBrk="1" latinLnBrk="0" hangingPunct="1"/>
            <a:fld id="{D2E57653-3E58-4892-A7ED-712530ACC680}" type="slidenum">
              <a:rPr kumimoji="0" lang="en-US" sz="2400" smtClean="0"/>
              <a:pPr eaLnBrk="1" latinLnBrk="0" hangingPunct="1"/>
              <a:t>2</a:t>
            </a:fld>
            <a:endParaRPr kumimoji="0" lang="en-US" sz="2400" dirty="0"/>
          </a:p>
        </p:txBody>
      </p:sp>
      <p:sp>
        <p:nvSpPr>
          <p:cNvPr id="6" name="テキスト ボックス 5"/>
          <p:cNvSpPr txBox="1"/>
          <p:nvPr/>
        </p:nvSpPr>
        <p:spPr>
          <a:xfrm>
            <a:off x="3772649" y="4221815"/>
            <a:ext cx="4914151" cy="400110"/>
          </a:xfrm>
          <a:prstGeom prst="rect">
            <a:avLst/>
          </a:prstGeom>
          <a:noFill/>
        </p:spPr>
        <p:txBody>
          <a:bodyPr wrap="none" rtlCol="0">
            <a:spAutoFit/>
          </a:bodyPr>
          <a:lstStyle/>
          <a:p>
            <a:pPr algn="r"/>
            <a:r>
              <a:rPr kumimoji="1" lang="en-US" altLang="ja-JP" sz="2000" dirty="0" smtClean="0">
                <a:latin typeface="Times New Roman"/>
                <a:cs typeface="Times New Roman"/>
              </a:rPr>
              <a:t>Arakawa &amp; </a:t>
            </a:r>
            <a:r>
              <a:rPr kumimoji="1" lang="en-US" altLang="ja-JP" sz="2000" dirty="0" err="1" smtClean="0">
                <a:latin typeface="Times New Roman"/>
                <a:cs typeface="Times New Roman"/>
              </a:rPr>
              <a:t>Nakamoto</a:t>
            </a:r>
            <a:r>
              <a:rPr kumimoji="1" lang="en-US" altLang="ja-JP" sz="2000" dirty="0">
                <a:latin typeface="Times New Roman"/>
                <a:cs typeface="Times New Roman"/>
              </a:rPr>
              <a:t> </a:t>
            </a:r>
            <a:r>
              <a:rPr kumimoji="1" lang="en-US" altLang="ja-JP" sz="2000" dirty="0" smtClean="0">
                <a:latin typeface="Times New Roman"/>
                <a:cs typeface="Times New Roman"/>
              </a:rPr>
              <a:t>(2016) </a:t>
            </a:r>
            <a:r>
              <a:rPr kumimoji="1" lang="en-US" altLang="ja-JP" sz="2000" i="1" dirty="0" err="1" smtClean="0">
                <a:latin typeface="Times New Roman"/>
                <a:cs typeface="Times New Roman"/>
              </a:rPr>
              <a:t>ApJL</a:t>
            </a:r>
            <a:r>
              <a:rPr kumimoji="1" lang="en-US" altLang="ja-JP" sz="2000" dirty="0" smtClean="0">
                <a:latin typeface="Times New Roman"/>
                <a:cs typeface="Times New Roman"/>
              </a:rPr>
              <a:t>,</a:t>
            </a:r>
            <a:r>
              <a:rPr kumimoji="1" lang="ja-JP" altLang="en-US" sz="2000" dirty="0" smtClean="0">
                <a:latin typeface="Times New Roman"/>
                <a:cs typeface="Times New Roman"/>
              </a:rPr>
              <a:t> </a:t>
            </a:r>
            <a:r>
              <a:rPr kumimoji="1" lang="en-US" altLang="ja-JP" sz="2000" dirty="0" smtClean="0">
                <a:latin typeface="Times New Roman"/>
                <a:cs typeface="Times New Roman"/>
              </a:rPr>
              <a:t>832,</a:t>
            </a:r>
            <a:r>
              <a:rPr kumimoji="1" lang="ja-JP" altLang="en-US" sz="2000" dirty="0" smtClean="0">
                <a:latin typeface="Times New Roman"/>
                <a:cs typeface="Times New Roman"/>
              </a:rPr>
              <a:t> </a:t>
            </a:r>
            <a:r>
              <a:rPr kumimoji="1" lang="en-US" altLang="ja-JP" sz="2000" dirty="0" smtClean="0">
                <a:latin typeface="Times New Roman"/>
                <a:cs typeface="Times New Roman"/>
              </a:rPr>
              <a:t>L19 </a:t>
            </a:r>
            <a:endParaRPr kumimoji="1" lang="ja-JP" altLang="en-US" sz="2000" dirty="0">
              <a:latin typeface="Times New Roman"/>
              <a:cs typeface="Times New Roman"/>
            </a:endParaRPr>
          </a:p>
        </p:txBody>
      </p:sp>
      <p:sp>
        <p:nvSpPr>
          <p:cNvPr id="8" name="テキスト ボックス 7"/>
          <p:cNvSpPr txBox="1"/>
          <p:nvPr/>
        </p:nvSpPr>
        <p:spPr>
          <a:xfrm>
            <a:off x="5349353" y="5099930"/>
            <a:ext cx="3337447" cy="400110"/>
          </a:xfrm>
          <a:prstGeom prst="rect">
            <a:avLst/>
          </a:prstGeom>
          <a:noFill/>
        </p:spPr>
        <p:txBody>
          <a:bodyPr wrap="none" rtlCol="0">
            <a:spAutoFit/>
          </a:bodyPr>
          <a:lstStyle/>
          <a:p>
            <a:pPr algn="r"/>
            <a:r>
              <a:rPr kumimoji="1" lang="en-US" altLang="ja-JP" sz="2000" dirty="0" smtClean="0">
                <a:latin typeface="Times New Roman"/>
                <a:cs typeface="Times New Roman"/>
              </a:rPr>
              <a:t>Arakawa (2017) </a:t>
            </a:r>
            <a:r>
              <a:rPr kumimoji="1" lang="en-US" altLang="ja-JP" sz="2000" i="1" dirty="0" err="1" smtClean="0">
                <a:latin typeface="Times New Roman"/>
                <a:cs typeface="Times New Roman"/>
              </a:rPr>
              <a:t>ApJ</a:t>
            </a:r>
            <a:r>
              <a:rPr kumimoji="1" lang="en-US" altLang="ja-JP" sz="2000" dirty="0" smtClean="0">
                <a:latin typeface="Times New Roman"/>
                <a:cs typeface="Times New Roman"/>
              </a:rPr>
              <a:t>,</a:t>
            </a:r>
            <a:r>
              <a:rPr kumimoji="1" lang="ja-JP" altLang="en-US" sz="2000" dirty="0" smtClean="0">
                <a:latin typeface="Times New Roman"/>
                <a:cs typeface="Times New Roman"/>
              </a:rPr>
              <a:t> </a:t>
            </a:r>
            <a:r>
              <a:rPr kumimoji="1" lang="en-US" altLang="ja-JP" sz="2000" dirty="0" smtClean="0">
                <a:latin typeface="Times New Roman"/>
                <a:cs typeface="Times New Roman"/>
              </a:rPr>
              <a:t>846,</a:t>
            </a:r>
            <a:r>
              <a:rPr kumimoji="1" lang="ja-JP" altLang="en-US" sz="2000" dirty="0" smtClean="0">
                <a:latin typeface="Times New Roman"/>
                <a:cs typeface="Times New Roman"/>
              </a:rPr>
              <a:t> </a:t>
            </a:r>
            <a:r>
              <a:rPr kumimoji="1" lang="en-US" altLang="ja-JP" sz="2000" dirty="0" smtClean="0">
                <a:latin typeface="Times New Roman"/>
                <a:cs typeface="Times New Roman"/>
              </a:rPr>
              <a:t>118 </a:t>
            </a:r>
            <a:endParaRPr kumimoji="1" lang="ja-JP" altLang="en-US" sz="2000" dirty="0">
              <a:latin typeface="Times New Roman"/>
              <a:cs typeface="Times New Roman"/>
            </a:endParaRPr>
          </a:p>
        </p:txBody>
      </p:sp>
    </p:spTree>
    <p:extLst>
      <p:ext uri="{BB962C8B-B14F-4D97-AF65-F5344CB8AC3E}">
        <p14:creationId xmlns:p14="http://schemas.microsoft.com/office/powerpoint/2010/main" val="3973745890"/>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en-US" altLang="ja-JP" dirty="0" smtClean="0"/>
              <a:t>Temporal Evolution</a:t>
            </a:r>
            <a:endParaRPr kumimoji="1" lang="ja-JP" altLang="en-US" dirty="0"/>
          </a:p>
        </p:txBody>
      </p:sp>
      <p:sp>
        <p:nvSpPr>
          <p:cNvPr id="4" name="スライド番号プレースホルダー 3"/>
          <p:cNvSpPr>
            <a:spLocks noGrp="1"/>
          </p:cNvSpPr>
          <p:nvPr>
            <p:ph type="sldNum" sz="quarter" idx="12"/>
          </p:nvPr>
        </p:nvSpPr>
        <p:spPr/>
        <p:txBody>
          <a:bodyPr/>
          <a:lstStyle/>
          <a:p>
            <a:pPr eaLnBrk="1" latinLnBrk="0" hangingPunct="1"/>
            <a:fld id="{D2E57653-3E58-4892-A7ED-712530ACC680}" type="slidenum">
              <a:rPr kumimoji="0" lang="en-US" smtClean="0"/>
              <a:pPr eaLnBrk="1" latinLnBrk="0" hangingPunct="1"/>
              <a:t>20</a:t>
            </a:fld>
            <a:endParaRPr kumimoji="0" lang="en-US"/>
          </a:p>
        </p:txBody>
      </p:sp>
      <p:grpSp>
        <p:nvGrpSpPr>
          <p:cNvPr id="10" name="図形グループ 9"/>
          <p:cNvGrpSpPr>
            <a:grpSpLocks noChangeAspect="1"/>
          </p:cNvGrpSpPr>
          <p:nvPr/>
        </p:nvGrpSpPr>
        <p:grpSpPr>
          <a:xfrm>
            <a:off x="297074" y="1130563"/>
            <a:ext cx="4265387" cy="5506020"/>
            <a:chOff x="787419" y="1055112"/>
            <a:chExt cx="4443111" cy="5735438"/>
          </a:xfrm>
        </p:grpSpPr>
        <p:pic>
          <p:nvPicPr>
            <p:cNvPr id="5" name="図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6751" y="1055112"/>
              <a:ext cx="4073779" cy="2851646"/>
            </a:xfrm>
            <a:prstGeom prst="rect">
              <a:avLst/>
            </a:prstGeom>
            <a:solidFill>
              <a:schemeClr val="tx1"/>
            </a:solidFill>
          </p:spPr>
        </p:pic>
        <p:pic>
          <p:nvPicPr>
            <p:cNvPr id="2" name="図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56752" y="3569573"/>
              <a:ext cx="4073778" cy="2851645"/>
            </a:xfrm>
            <a:prstGeom prst="rect">
              <a:avLst/>
            </a:prstGeom>
            <a:solidFill>
              <a:schemeClr val="tx1"/>
            </a:solidFill>
          </p:spPr>
        </p:pic>
        <p:sp>
          <p:nvSpPr>
            <p:cNvPr id="7" name="テキスト ボックス 6"/>
            <p:cNvSpPr txBox="1"/>
            <p:nvPr/>
          </p:nvSpPr>
          <p:spPr>
            <a:xfrm rot="16200000">
              <a:off x="-333189" y="4690412"/>
              <a:ext cx="2610548" cy="369332"/>
            </a:xfrm>
            <a:prstGeom prst="rect">
              <a:avLst/>
            </a:prstGeom>
            <a:noFill/>
          </p:spPr>
          <p:txBody>
            <a:bodyPr wrap="none" rtlCol="0">
              <a:spAutoFit/>
            </a:bodyPr>
            <a:lstStyle/>
            <a:p>
              <a:r>
                <a:rPr kumimoji="1" lang="en-US" altLang="en-US" dirty="0" smtClean="0"/>
                <a:t>Growth Timescale [</a:t>
              </a:r>
              <a:r>
                <a:rPr kumimoji="1" lang="en-US" altLang="en-US" dirty="0" err="1" smtClean="0"/>
                <a:t>yr</a:t>
              </a:r>
              <a:r>
                <a:rPr kumimoji="1" lang="en-US" altLang="en-US" dirty="0" smtClean="0"/>
                <a:t>] </a:t>
              </a:r>
              <a:endParaRPr kumimoji="1" lang="ja-JP" altLang="en-US" dirty="0"/>
            </a:p>
          </p:txBody>
        </p:sp>
        <p:sp>
          <p:nvSpPr>
            <p:cNvPr id="8" name="テキスト ボックス 7"/>
            <p:cNvSpPr txBox="1"/>
            <p:nvPr/>
          </p:nvSpPr>
          <p:spPr>
            <a:xfrm rot="16200000">
              <a:off x="5846" y="2176948"/>
              <a:ext cx="1932478" cy="369332"/>
            </a:xfrm>
            <a:prstGeom prst="rect">
              <a:avLst/>
            </a:prstGeom>
            <a:noFill/>
          </p:spPr>
          <p:txBody>
            <a:bodyPr wrap="none" rtlCol="0">
              <a:spAutoFit/>
            </a:bodyPr>
            <a:lstStyle/>
            <a:p>
              <a:r>
                <a:rPr kumimoji="1" lang="en-US" altLang="en-US" dirty="0" smtClean="0"/>
                <a:t>Density [g cm</a:t>
              </a:r>
              <a:r>
                <a:rPr kumimoji="1" lang="en-US" altLang="en-US" baseline="30000" dirty="0" smtClean="0"/>
                <a:t>-3</a:t>
              </a:r>
              <a:r>
                <a:rPr kumimoji="1" lang="en-US" altLang="en-US" dirty="0" smtClean="0"/>
                <a:t>] </a:t>
              </a:r>
              <a:endParaRPr kumimoji="1" lang="ja-JP" altLang="en-US" dirty="0"/>
            </a:p>
          </p:txBody>
        </p:sp>
        <p:sp>
          <p:nvSpPr>
            <p:cNvPr id="9" name="テキスト ボックス 8"/>
            <p:cNvSpPr txBox="1"/>
            <p:nvPr/>
          </p:nvSpPr>
          <p:spPr>
            <a:xfrm>
              <a:off x="2798653" y="6421218"/>
              <a:ext cx="1114984" cy="369332"/>
            </a:xfrm>
            <a:prstGeom prst="rect">
              <a:avLst/>
            </a:prstGeom>
            <a:noFill/>
          </p:spPr>
          <p:txBody>
            <a:bodyPr wrap="none" rtlCol="0">
              <a:spAutoFit/>
            </a:bodyPr>
            <a:lstStyle/>
            <a:p>
              <a:r>
                <a:rPr kumimoji="1" lang="en-US" altLang="en-US" dirty="0" smtClean="0"/>
                <a:t>Mass [g] </a:t>
              </a:r>
              <a:endParaRPr kumimoji="1" lang="ja-JP" altLang="en-US" dirty="0"/>
            </a:p>
          </p:txBody>
        </p:sp>
      </p:grpSp>
      <p:sp>
        <p:nvSpPr>
          <p:cNvPr id="11" name="正方形/長方形 10"/>
          <p:cNvSpPr/>
          <p:nvPr/>
        </p:nvSpPr>
        <p:spPr>
          <a:xfrm>
            <a:off x="2227859" y="1257483"/>
            <a:ext cx="207164" cy="4665264"/>
          </a:xfrm>
          <a:prstGeom prst="rect">
            <a:avLst/>
          </a:prstGeom>
          <a:solidFill>
            <a:srgbClr val="FF6600">
              <a:alpha val="40000"/>
            </a:srgbClr>
          </a:solidFill>
          <a:ln>
            <a:noFill/>
          </a:ln>
          <a:effectLst>
            <a:softEdge rad="1270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3" name="コンテンツ プレースホルダー 1"/>
          <p:cNvSpPr>
            <a:spLocks noGrp="1"/>
          </p:cNvSpPr>
          <p:nvPr>
            <p:ph idx="1"/>
          </p:nvPr>
        </p:nvSpPr>
        <p:spPr>
          <a:xfrm>
            <a:off x="4689876" y="946360"/>
            <a:ext cx="3996924" cy="5692372"/>
          </a:xfrm>
        </p:spPr>
        <p:txBody>
          <a:bodyPr>
            <a:normAutofit/>
          </a:bodyPr>
          <a:lstStyle/>
          <a:p>
            <a:r>
              <a:rPr kumimoji="1" lang="en-US" altLang="ja-JP" sz="2400" dirty="0" smtClean="0">
                <a:solidFill>
                  <a:schemeClr val="bg1"/>
                </a:solidFill>
                <a:latin typeface="Times New Roman"/>
                <a:cs typeface="Times New Roman"/>
              </a:rPr>
              <a:t>hit-and-stick</a:t>
            </a:r>
            <a:r>
              <a:rPr kumimoji="1" lang="ja-JP" altLang="en-US" sz="2400" dirty="0" smtClean="0">
                <a:solidFill>
                  <a:schemeClr val="bg1"/>
                </a:solidFill>
                <a:latin typeface="Times New Roman"/>
                <a:cs typeface="Times New Roman"/>
              </a:rPr>
              <a:t> </a:t>
            </a:r>
            <a:r>
              <a:rPr kumimoji="1" lang="ja-JP" altLang="en-US" sz="2400" dirty="0" smtClean="0">
                <a:solidFill>
                  <a:schemeClr val="bg1"/>
                </a:solidFill>
              </a:rPr>
              <a:t>の</a:t>
            </a:r>
            <a:r>
              <a:rPr kumimoji="1" lang="ja-JP" altLang="en-US" sz="2400" dirty="0" smtClean="0">
                <a:solidFill>
                  <a:schemeClr val="bg1"/>
                </a:solidFill>
                <a:latin typeface="Times New Roman"/>
                <a:cs typeface="Times New Roman"/>
              </a:rPr>
              <a:t>成長は一瞬</a:t>
            </a:r>
            <a:endParaRPr kumimoji="1" lang="en-US" altLang="ja-JP" sz="2400" dirty="0" smtClean="0">
              <a:solidFill>
                <a:schemeClr val="bg1"/>
              </a:solidFill>
              <a:latin typeface="Times New Roman"/>
              <a:cs typeface="Times New Roman"/>
            </a:endParaRPr>
          </a:p>
          <a:p>
            <a:endParaRPr kumimoji="1" lang="en-US" altLang="ja-JP" sz="2400" dirty="0">
              <a:solidFill>
                <a:schemeClr val="bg1"/>
              </a:solidFill>
            </a:endParaRPr>
          </a:p>
          <a:p>
            <a:pPr marL="274320" lvl="1">
              <a:spcBef>
                <a:spcPts val="600"/>
              </a:spcBef>
            </a:pPr>
            <a:r>
              <a:rPr kumimoji="1" lang="ja-JP" altLang="en-US" dirty="0" smtClean="0">
                <a:solidFill>
                  <a:srgbClr val="800000"/>
                </a:solidFill>
                <a:latin typeface="Times New Roman"/>
                <a:cs typeface="Times New Roman"/>
              </a:rPr>
              <a:t>滞在時間が長いサイズ</a:t>
            </a:r>
            <a:r>
              <a:rPr kumimoji="1" lang="en-US" altLang="ja-JP" dirty="0" smtClean="0">
                <a:solidFill>
                  <a:srgbClr val="800000"/>
                </a:solidFill>
                <a:latin typeface="Times New Roman"/>
                <a:cs typeface="Times New Roman"/>
              </a:rPr>
              <a:t>:</a:t>
            </a:r>
            <a:r>
              <a:rPr kumimoji="1" lang="en-US" altLang="ja-JP" dirty="0">
                <a:solidFill>
                  <a:srgbClr val="800000"/>
                </a:solidFill>
                <a:latin typeface="Times New Roman"/>
                <a:cs typeface="Times New Roman"/>
              </a:rPr>
              <a:t/>
            </a:r>
            <a:br>
              <a:rPr kumimoji="1" lang="en-US" altLang="ja-JP" dirty="0">
                <a:solidFill>
                  <a:srgbClr val="800000"/>
                </a:solidFill>
                <a:latin typeface="Times New Roman"/>
                <a:cs typeface="Times New Roman"/>
              </a:rPr>
            </a:br>
            <a:r>
              <a:rPr kumimoji="1" lang="en-US" altLang="ja-JP" sz="3200" dirty="0" smtClean="0">
                <a:solidFill>
                  <a:srgbClr val="800000"/>
                </a:solidFill>
                <a:latin typeface="Times New Roman"/>
                <a:cs typeface="Times New Roman"/>
              </a:rPr>
              <a:t>cm-sized fluffy dust</a:t>
            </a:r>
            <a:r>
              <a:rPr kumimoji="1" lang="en-US" altLang="en-US" sz="3200" dirty="0" smtClean="0">
                <a:solidFill>
                  <a:srgbClr val="800000"/>
                </a:solidFill>
                <a:latin typeface="Times New Roman"/>
                <a:cs typeface="Times New Roman"/>
              </a:rPr>
              <a:t/>
            </a:r>
            <a:br>
              <a:rPr kumimoji="1" lang="en-US" altLang="en-US" sz="3200" dirty="0" smtClean="0">
                <a:solidFill>
                  <a:srgbClr val="800000"/>
                </a:solidFill>
                <a:latin typeface="Times New Roman"/>
                <a:cs typeface="Times New Roman"/>
              </a:rPr>
            </a:br>
            <a:r>
              <a:rPr kumimoji="1" lang="ja-JP" altLang="en-US" sz="2000" dirty="0" smtClean="0">
                <a:solidFill>
                  <a:schemeClr val="bg1"/>
                </a:solidFill>
                <a:latin typeface="Times New Roman"/>
                <a:cs typeface="Times New Roman"/>
              </a:rPr>
              <a:t>ブラウン運動が効かない程度の質量で、かつ、</a:t>
            </a:r>
            <a:r>
              <a:rPr kumimoji="1" lang="en-US" altLang="ja-JP" sz="2000" dirty="0" smtClean="0">
                <a:solidFill>
                  <a:schemeClr val="bg1"/>
                </a:solidFill>
                <a:latin typeface="Times New Roman"/>
                <a:cs typeface="Times New Roman"/>
              </a:rPr>
              <a:t> </a:t>
            </a:r>
            <a:r>
              <a:rPr kumimoji="1" lang="ja-JP" altLang="en-US" sz="2000" dirty="0" smtClean="0">
                <a:solidFill>
                  <a:schemeClr val="bg1"/>
                </a:solidFill>
                <a:latin typeface="Times New Roman"/>
                <a:cs typeface="Times New Roman"/>
              </a:rPr>
              <a:t>円盤ガスの平均自由行程より小さい粒子</a:t>
            </a:r>
            <a:r>
              <a:rPr kumimoji="1" lang="en-US" altLang="en-US" sz="2000" dirty="0" smtClean="0">
                <a:solidFill>
                  <a:schemeClr val="bg1"/>
                </a:solidFill>
                <a:latin typeface="Times New Roman"/>
                <a:cs typeface="Times New Roman"/>
              </a:rPr>
              <a:t/>
            </a:r>
            <a:br>
              <a:rPr kumimoji="1" lang="en-US" altLang="en-US" sz="2000" dirty="0" smtClean="0">
                <a:solidFill>
                  <a:schemeClr val="bg1"/>
                </a:solidFill>
                <a:latin typeface="Times New Roman"/>
                <a:cs typeface="Times New Roman"/>
              </a:rPr>
            </a:br>
            <a:endParaRPr kumimoji="1" lang="en-US" altLang="ja-JP" sz="2000" dirty="0">
              <a:solidFill>
                <a:schemeClr val="bg1"/>
              </a:solidFill>
              <a:latin typeface="Times New Roman"/>
              <a:cs typeface="Times New Roman"/>
            </a:endParaRPr>
          </a:p>
          <a:p>
            <a:r>
              <a:rPr kumimoji="1" lang="ja-JP" altLang="en-US" sz="2400" dirty="0" smtClean="0">
                <a:solidFill>
                  <a:srgbClr val="FFFF00"/>
                </a:solidFill>
              </a:rPr>
              <a:t>暴走成長の始まりは？</a:t>
            </a:r>
            <a:endParaRPr kumimoji="1" lang="en-US" altLang="ja-JP" sz="2400" dirty="0" smtClean="0">
              <a:solidFill>
                <a:srgbClr val="FFFF00"/>
              </a:solidFill>
            </a:endParaRPr>
          </a:p>
          <a:p>
            <a:pPr lvl="1"/>
            <a:r>
              <a:rPr kumimoji="1" lang="ja-JP" altLang="en-US" sz="2000" dirty="0" smtClean="0">
                <a:solidFill>
                  <a:srgbClr val="FFFF00"/>
                </a:solidFill>
              </a:rPr>
              <a:t>半径 </a:t>
            </a:r>
            <a:r>
              <a:rPr kumimoji="1" lang="en-US" altLang="ja-JP" sz="2000" dirty="0" smtClean="0">
                <a:solidFill>
                  <a:srgbClr val="FFFF00"/>
                </a:solidFill>
              </a:rPr>
              <a:t>1−10 km </a:t>
            </a:r>
            <a:r>
              <a:rPr kumimoji="1" lang="ja-JP" altLang="en-US" sz="2000" dirty="0" smtClean="0">
                <a:solidFill>
                  <a:srgbClr val="FFFF00"/>
                </a:solidFill>
              </a:rPr>
              <a:t>かつ低密度</a:t>
            </a:r>
            <a:endParaRPr kumimoji="1" lang="en-US" altLang="ja-JP" sz="2000" dirty="0" smtClean="0">
              <a:solidFill>
                <a:srgbClr val="FFFF00"/>
              </a:solidFill>
            </a:endParaRPr>
          </a:p>
          <a:p>
            <a:pPr lvl="1"/>
            <a:endParaRPr kumimoji="1" lang="en-US" altLang="ja-JP" sz="2000" dirty="0" smtClean="0">
              <a:solidFill>
                <a:srgbClr val="FFFF00"/>
              </a:solidFill>
            </a:endParaRPr>
          </a:p>
          <a:p>
            <a:pPr lvl="1"/>
            <a:r>
              <a:rPr kumimoji="1" lang="ja-JP" altLang="en-US" sz="2000" dirty="0" smtClean="0">
                <a:solidFill>
                  <a:schemeClr val="bg1"/>
                </a:solidFill>
              </a:rPr>
              <a:t>火星の急速形成には好都合</a:t>
            </a:r>
            <a:r>
              <a:rPr kumimoji="1" lang="en-US" altLang="ja-JP" sz="2000" dirty="0" smtClean="0">
                <a:solidFill>
                  <a:schemeClr val="bg1"/>
                </a:solidFill>
              </a:rPr>
              <a:t> </a:t>
            </a:r>
            <a:r>
              <a:rPr kumimoji="1" lang="en-US" altLang="ja-JP" sz="1600" dirty="0" smtClean="0">
                <a:solidFill>
                  <a:schemeClr val="bg1"/>
                </a:solidFill>
              </a:rPr>
              <a:t>(Kobayashi &amp; </a:t>
            </a:r>
            <a:r>
              <a:rPr kumimoji="1" lang="en-US" altLang="ja-JP" sz="1600" dirty="0" err="1" smtClean="0">
                <a:solidFill>
                  <a:schemeClr val="bg1"/>
                </a:solidFill>
              </a:rPr>
              <a:t>Dauphas</a:t>
            </a:r>
            <a:r>
              <a:rPr kumimoji="1" lang="en-US" altLang="ja-JP" sz="1600" dirty="0" smtClean="0">
                <a:solidFill>
                  <a:schemeClr val="bg1"/>
                </a:solidFill>
              </a:rPr>
              <a:t> 2013)</a:t>
            </a:r>
          </a:p>
          <a:p>
            <a:pPr lvl="1"/>
            <a:r>
              <a:rPr kumimoji="1" lang="en-US" altLang="ja-JP" sz="2300" dirty="0" smtClean="0">
                <a:solidFill>
                  <a:schemeClr val="bg1"/>
                </a:solidFill>
              </a:rPr>
              <a:t>200−400 </a:t>
            </a:r>
            <a:r>
              <a:rPr kumimoji="1" lang="ja-JP" altLang="en-US" sz="2300" dirty="0" smtClean="0">
                <a:solidFill>
                  <a:schemeClr val="bg1"/>
                </a:solidFill>
              </a:rPr>
              <a:t>万年で形成</a:t>
            </a:r>
            <a:r>
              <a:rPr kumimoji="1" lang="en-US" altLang="ja-JP" sz="2300" dirty="0" smtClean="0">
                <a:solidFill>
                  <a:schemeClr val="bg1"/>
                </a:solidFill>
              </a:rPr>
              <a:t/>
            </a:r>
            <a:br>
              <a:rPr kumimoji="1" lang="en-US" altLang="ja-JP" sz="2300" dirty="0" smtClean="0">
                <a:solidFill>
                  <a:schemeClr val="bg1"/>
                </a:solidFill>
              </a:rPr>
            </a:br>
            <a:r>
              <a:rPr kumimoji="1" lang="en-US" altLang="ja-JP" sz="1600" dirty="0" smtClean="0">
                <a:solidFill>
                  <a:schemeClr val="bg1"/>
                </a:solidFill>
              </a:rPr>
              <a:t>(</a:t>
            </a:r>
            <a:r>
              <a:rPr kumimoji="1" lang="en-US" altLang="ja-JP" sz="1600" dirty="0" err="1" smtClean="0">
                <a:solidFill>
                  <a:schemeClr val="bg1"/>
                </a:solidFill>
              </a:rPr>
              <a:t>Dauphas</a:t>
            </a:r>
            <a:r>
              <a:rPr kumimoji="1" lang="en-US" altLang="ja-JP" sz="1600" dirty="0" smtClean="0">
                <a:solidFill>
                  <a:schemeClr val="bg1"/>
                </a:solidFill>
              </a:rPr>
              <a:t> &amp; </a:t>
            </a:r>
            <a:r>
              <a:rPr kumimoji="1" lang="en-US" altLang="ja-JP" sz="1600" dirty="0" err="1" smtClean="0">
                <a:solidFill>
                  <a:schemeClr val="bg1"/>
                </a:solidFill>
              </a:rPr>
              <a:t>Pourmand</a:t>
            </a:r>
            <a:r>
              <a:rPr kumimoji="1" lang="en-US" altLang="ja-JP" sz="1600" dirty="0" smtClean="0">
                <a:solidFill>
                  <a:schemeClr val="bg1"/>
                </a:solidFill>
              </a:rPr>
              <a:t> 2011)</a:t>
            </a:r>
            <a:endParaRPr kumimoji="1" lang="en-US" altLang="ja-JP" sz="1600" dirty="0">
              <a:solidFill>
                <a:schemeClr val="bg1"/>
              </a:solidFill>
            </a:endParaRPr>
          </a:p>
        </p:txBody>
      </p:sp>
      <p:sp>
        <p:nvSpPr>
          <p:cNvPr id="14" name="角丸四角形 13"/>
          <p:cNvSpPr/>
          <p:nvPr/>
        </p:nvSpPr>
        <p:spPr>
          <a:xfrm>
            <a:off x="3580193" y="2088399"/>
            <a:ext cx="229808" cy="277428"/>
          </a:xfrm>
          <a:prstGeom prst="roundRect">
            <a:avLst/>
          </a:prstGeom>
          <a:pattFill prst="wdUpDiag">
            <a:fgClr>
              <a:srgbClr val="FFFF00"/>
            </a:fgClr>
            <a:bgClr>
              <a:srgbClr val="FF6666"/>
            </a:bgClr>
          </a:pattFill>
          <a:ln w="50800">
            <a:solidFill>
              <a:srgbClr val="FFFF00"/>
            </a:solidFill>
          </a:ln>
          <a:effectLst>
            <a:softEdge rad="1270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5" name="角丸四角形 14"/>
          <p:cNvSpPr/>
          <p:nvPr/>
        </p:nvSpPr>
        <p:spPr>
          <a:xfrm>
            <a:off x="3580193" y="4025378"/>
            <a:ext cx="229808" cy="277428"/>
          </a:xfrm>
          <a:prstGeom prst="roundRect">
            <a:avLst/>
          </a:prstGeom>
          <a:pattFill prst="wdUpDiag">
            <a:fgClr>
              <a:srgbClr val="FFFF00"/>
            </a:fgClr>
            <a:bgClr>
              <a:srgbClr val="FF6666"/>
            </a:bgClr>
          </a:pattFill>
          <a:ln w="50800">
            <a:solidFill>
              <a:srgbClr val="FFFF00"/>
            </a:solidFill>
          </a:ln>
          <a:effectLst>
            <a:softEdge rad="1270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689023698"/>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pPr eaLnBrk="1" latinLnBrk="0" hangingPunct="1"/>
            <a:fld id="{D2E57653-3E58-4892-A7ED-712530ACC680}" type="slidenum">
              <a:rPr kumimoji="0" lang="en-US" smtClean="0"/>
              <a:pPr eaLnBrk="1" latinLnBrk="0" hangingPunct="1"/>
              <a:t>21</a:t>
            </a:fld>
            <a:endParaRPr kumimoji="0" lang="en-US"/>
          </a:p>
        </p:txBody>
      </p:sp>
      <p:sp>
        <p:nvSpPr>
          <p:cNvPr id="3" name="タイトル 2"/>
          <p:cNvSpPr>
            <a:spLocks noGrp="1"/>
          </p:cNvSpPr>
          <p:nvPr>
            <p:ph type="title"/>
          </p:nvPr>
        </p:nvSpPr>
        <p:spPr>
          <a:xfrm>
            <a:off x="0" y="3505200"/>
            <a:ext cx="9144000" cy="1371600"/>
          </a:xfrm>
        </p:spPr>
        <p:txBody>
          <a:bodyPr/>
          <a:lstStyle/>
          <a:p>
            <a:pPr algn="ctr"/>
            <a:r>
              <a:rPr kumimoji="1" lang="en-US" altLang="ja-JP" sz="6000" dirty="0" smtClean="0">
                <a:latin typeface="ヒラギノ角ゴ StdN W8"/>
                <a:ea typeface="ヒラギノ角ゴ StdN W8"/>
                <a:cs typeface="ヒラギノ角ゴ StdN W8"/>
              </a:rPr>
              <a:t/>
            </a:r>
            <a:br>
              <a:rPr kumimoji="1" lang="en-US" altLang="ja-JP" sz="6000" dirty="0" smtClean="0">
                <a:latin typeface="ヒラギノ角ゴ StdN W8"/>
                <a:ea typeface="ヒラギノ角ゴ StdN W8"/>
                <a:cs typeface="ヒラギノ角ゴ StdN W8"/>
              </a:rPr>
            </a:br>
            <a:r>
              <a:rPr kumimoji="1" lang="ja-JP" altLang="en-US" sz="4000" dirty="0" smtClean="0">
                <a:latin typeface="ヒラギノ角ゴ StdN W8"/>
                <a:ea typeface="ヒラギノ角ゴ StdN W8"/>
                <a:cs typeface="ヒラギノ角ゴ StdN W8"/>
              </a:rPr>
              <a:t>コンドリュール</a:t>
            </a:r>
            <a:r>
              <a:rPr kumimoji="1" lang="ja-JP" altLang="en-US" sz="3200" dirty="0">
                <a:latin typeface="ヒラギノ角ゴ StdN W8"/>
                <a:ea typeface="ヒラギノ角ゴ StdN W8"/>
                <a:cs typeface="ヒラギノ角ゴ StdN W8"/>
              </a:rPr>
              <a:t>と</a:t>
            </a:r>
            <a:r>
              <a:rPr kumimoji="1" lang="ja-JP" altLang="en-US" sz="4000" dirty="0">
                <a:latin typeface="ヒラギノ角ゴ StdN W8"/>
                <a:ea typeface="ヒラギノ角ゴ StdN W8"/>
                <a:cs typeface="ヒラギノ角ゴ StdN W8"/>
              </a:rPr>
              <a:t>マトリックス</a:t>
            </a:r>
            <a:r>
              <a:rPr kumimoji="1" lang="ja-JP" altLang="en-US" sz="3200" dirty="0">
                <a:latin typeface="ヒラギノ角ゴ StdN W8"/>
                <a:ea typeface="ヒラギノ角ゴ StdN W8"/>
                <a:cs typeface="ヒラギノ角ゴ StdN W8"/>
              </a:rPr>
              <a:t>の</a:t>
            </a:r>
            <a:r>
              <a:rPr kumimoji="1" lang="ja-JP" altLang="en-US" sz="4000" dirty="0">
                <a:latin typeface="ヒラギノ角ゴ StdN W8"/>
                <a:ea typeface="ヒラギノ角ゴ StdN W8"/>
                <a:cs typeface="ヒラギノ角ゴ StdN W8"/>
              </a:rPr>
              <a:t>共</a:t>
            </a:r>
            <a:r>
              <a:rPr kumimoji="1" lang="ja-JP" altLang="en-US" sz="4000" dirty="0" smtClean="0">
                <a:latin typeface="ヒラギノ角ゴ StdN W8"/>
                <a:ea typeface="ヒラギノ角ゴ StdN W8"/>
                <a:cs typeface="ヒラギノ角ゴ StdN W8"/>
              </a:rPr>
              <a:t>集積</a:t>
            </a:r>
            <a:endParaRPr kumimoji="1" lang="ja-JP" altLang="en-US" sz="4000" dirty="0">
              <a:latin typeface="ヒラギノ角ゴ StdN W8"/>
              <a:ea typeface="ヒラギノ角ゴ StdN W8"/>
              <a:cs typeface="ヒラギノ角ゴ StdN W8"/>
            </a:endParaRPr>
          </a:p>
        </p:txBody>
      </p:sp>
    </p:spTree>
    <p:extLst>
      <p:ext uri="{BB962C8B-B14F-4D97-AF65-F5344CB8AC3E}">
        <p14:creationId xmlns:p14="http://schemas.microsoft.com/office/powerpoint/2010/main" val="195946431"/>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pPr eaLnBrk="1" latinLnBrk="0" hangingPunct="1"/>
            <a:fld id="{D2E57653-3E58-4892-A7ED-712530ACC680}" type="slidenum">
              <a:rPr kumimoji="0" lang="en-US" smtClean="0"/>
              <a:pPr eaLnBrk="1" latinLnBrk="0" hangingPunct="1"/>
              <a:t>22</a:t>
            </a:fld>
            <a:endParaRPr kumimoji="0" lang="en-US"/>
          </a:p>
        </p:txBody>
      </p:sp>
      <p:sp>
        <p:nvSpPr>
          <p:cNvPr id="3" name="タイトル 2"/>
          <p:cNvSpPr txBox="1">
            <a:spLocks/>
          </p:cNvSpPr>
          <p:nvPr/>
        </p:nvSpPr>
        <p:spPr>
          <a:xfrm>
            <a:off x="609600" y="304800"/>
            <a:ext cx="8229600" cy="793960"/>
          </a:xfrm>
          <a:prstGeom prst="rect">
            <a:avLst/>
          </a:prstGeom>
        </p:spPr>
        <p:txBody>
          <a:bodyPr>
            <a:noAutofit/>
          </a:bodyPr>
          <a:lstStyle>
            <a:lvl1pPr algn="l" rtl="0" eaLnBrk="1" latinLnBrk="0" hangingPunct="1">
              <a:spcBef>
                <a:spcPct val="0"/>
              </a:spcBef>
              <a:buNone/>
              <a:defRPr kumimoji="0" lang="en-US" sz="4200" b="0" kern="1200" spc="-100" baseline="0" dirty="0">
                <a:ln w="3200">
                  <a:solidFill>
                    <a:schemeClr val="bg2">
                      <a:shade val="75000"/>
                      <a:alpha val="25000"/>
                    </a:schemeClr>
                  </a:solidFill>
                  <a:prstDash val="solid"/>
                  <a:round/>
                </a:ln>
                <a:solidFill>
                  <a:srgbClr val="F9F9F9"/>
                </a:solidFill>
                <a:effectLst>
                  <a:innerShdw blurRad="50800" dist="25400" dir="13500000">
                    <a:prstClr val="black">
                      <a:alpha val="70000"/>
                    </a:prstClr>
                  </a:innerShdw>
                </a:effectLst>
                <a:latin typeface="+mj-lt"/>
                <a:ea typeface="+mj-ea"/>
                <a:cs typeface="+mj-cs"/>
              </a:defRPr>
            </a:lvl1pPr>
          </a:lstStyle>
          <a:p>
            <a:pPr algn="ctr"/>
            <a:r>
              <a:rPr kumimoji="1" lang="en-US" altLang="ja-JP" dirty="0"/>
              <a:t>Chemical </a:t>
            </a:r>
            <a:r>
              <a:rPr kumimoji="1" lang="en-US" altLang="ja-JP" dirty="0" smtClean="0"/>
              <a:t>Complementarity</a:t>
            </a:r>
            <a:endParaRPr kumimoji="1" lang="en-US" altLang="ja-JP" dirty="0"/>
          </a:p>
        </p:txBody>
      </p:sp>
      <p:pic>
        <p:nvPicPr>
          <p:cNvPr id="4" name="図 3" descr="Budde2016_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0254" y="1098760"/>
            <a:ext cx="3904113" cy="3757183"/>
          </a:xfrm>
          <a:prstGeom prst="rect">
            <a:avLst/>
          </a:prstGeom>
        </p:spPr>
      </p:pic>
      <p:pic>
        <p:nvPicPr>
          <p:cNvPr id="5" name="図 4" descr="Budde2016_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80571" y="1098760"/>
            <a:ext cx="4352832" cy="3757183"/>
          </a:xfrm>
          <a:prstGeom prst="rect">
            <a:avLst/>
          </a:prstGeom>
        </p:spPr>
      </p:pic>
      <p:sp>
        <p:nvSpPr>
          <p:cNvPr id="9" name="テキスト ボックス 8"/>
          <p:cNvSpPr txBox="1"/>
          <p:nvPr/>
        </p:nvSpPr>
        <p:spPr>
          <a:xfrm>
            <a:off x="3438956" y="4795071"/>
            <a:ext cx="2560767" cy="461665"/>
          </a:xfrm>
          <a:prstGeom prst="rect">
            <a:avLst/>
          </a:prstGeom>
          <a:noFill/>
        </p:spPr>
        <p:txBody>
          <a:bodyPr wrap="none" rtlCol="0">
            <a:spAutoFit/>
          </a:bodyPr>
          <a:lstStyle/>
          <a:p>
            <a:pPr algn="ctr"/>
            <a:r>
              <a:rPr kumimoji="1" lang="en-US" altLang="ja-JP" sz="2400" dirty="0" err="1" smtClean="0">
                <a:latin typeface="Times New Roman"/>
                <a:cs typeface="Times New Roman"/>
              </a:rPr>
              <a:t>Budde</a:t>
            </a:r>
            <a:r>
              <a:rPr kumimoji="1" lang="en-US" altLang="ja-JP" sz="2400" dirty="0" smtClean="0">
                <a:latin typeface="Times New Roman"/>
                <a:cs typeface="Times New Roman"/>
              </a:rPr>
              <a:t> et al. (2016)</a:t>
            </a:r>
            <a:endParaRPr kumimoji="1" lang="ja-JP" altLang="en-US" sz="2400" dirty="0">
              <a:latin typeface="Times New Roman"/>
              <a:cs typeface="Times New Roman"/>
            </a:endParaRPr>
          </a:p>
        </p:txBody>
      </p:sp>
      <p:sp>
        <p:nvSpPr>
          <p:cNvPr id="11" name="テキスト ボックス 10"/>
          <p:cNvSpPr txBox="1"/>
          <p:nvPr/>
        </p:nvSpPr>
        <p:spPr>
          <a:xfrm>
            <a:off x="270254" y="5289785"/>
            <a:ext cx="8568946" cy="1261884"/>
          </a:xfrm>
          <a:prstGeom prst="rect">
            <a:avLst/>
          </a:prstGeom>
          <a:noFill/>
        </p:spPr>
        <p:txBody>
          <a:bodyPr wrap="square" rtlCol="0">
            <a:spAutoFit/>
          </a:bodyPr>
          <a:lstStyle/>
          <a:p>
            <a:pPr algn="ctr"/>
            <a:r>
              <a:rPr kumimoji="1" lang="ja-JP" altLang="en-US" sz="2800" dirty="0" smtClean="0">
                <a:solidFill>
                  <a:srgbClr val="FFFF00"/>
                </a:solidFill>
                <a:latin typeface="Times New Roman"/>
                <a:cs typeface="Times New Roman"/>
              </a:rPr>
              <a:t>コンドリュールとマトリックス粒子は、</a:t>
            </a:r>
            <a:r>
              <a:rPr kumimoji="1" lang="en-US" altLang="ja-JP" sz="2800" dirty="0" smtClean="0">
                <a:solidFill>
                  <a:srgbClr val="FFFF00"/>
                </a:solidFill>
                <a:latin typeface="Times New Roman"/>
                <a:cs typeface="Times New Roman"/>
              </a:rPr>
              <a:t/>
            </a:r>
            <a:br>
              <a:rPr kumimoji="1" lang="en-US" altLang="ja-JP" sz="2800" dirty="0" smtClean="0">
                <a:solidFill>
                  <a:srgbClr val="FFFF00"/>
                </a:solidFill>
                <a:latin typeface="Times New Roman"/>
                <a:cs typeface="Times New Roman"/>
              </a:rPr>
            </a:br>
            <a:r>
              <a:rPr kumimoji="1" lang="ja-JP" altLang="en-US" sz="2800" dirty="0" smtClean="0">
                <a:solidFill>
                  <a:srgbClr val="FFFF00"/>
                </a:solidFill>
                <a:latin typeface="Times New Roman"/>
                <a:cs typeface="Times New Roman"/>
              </a:rPr>
              <a:t>同時に、同じ領域で形成された？</a:t>
            </a:r>
            <a:r>
              <a:rPr kumimoji="1" lang="en-US" altLang="ja-JP" sz="2800" dirty="0" smtClean="0">
                <a:solidFill>
                  <a:srgbClr val="FFFF00"/>
                </a:solidFill>
                <a:latin typeface="Times New Roman"/>
                <a:cs typeface="Times New Roman"/>
              </a:rPr>
              <a:t> </a:t>
            </a:r>
            <a:r>
              <a:rPr kumimoji="1" lang="en-US" altLang="ja-JP" sz="2800" dirty="0" smtClean="0">
                <a:solidFill>
                  <a:srgbClr val="800000"/>
                </a:solidFill>
                <a:latin typeface="Times New Roman"/>
                <a:cs typeface="Times New Roman"/>
              </a:rPr>
              <a:t/>
            </a:r>
            <a:br>
              <a:rPr kumimoji="1" lang="en-US" altLang="ja-JP" sz="2800" dirty="0" smtClean="0">
                <a:solidFill>
                  <a:srgbClr val="800000"/>
                </a:solidFill>
                <a:latin typeface="Times New Roman"/>
                <a:cs typeface="Times New Roman"/>
              </a:rPr>
            </a:br>
            <a:r>
              <a:rPr kumimoji="1" lang="ja-JP" altLang="en-US" sz="2000" dirty="0" smtClean="0">
                <a:solidFill>
                  <a:schemeClr val="bg1"/>
                </a:solidFill>
                <a:latin typeface="Times New Roman"/>
                <a:cs typeface="Times New Roman"/>
              </a:rPr>
              <a:t>（もともと存在していたダストの部分溶融・蒸発と再凝縮によって）</a:t>
            </a:r>
            <a:endParaRPr kumimoji="1" lang="ja-JP" altLang="en-US" sz="2000" dirty="0">
              <a:solidFill>
                <a:schemeClr val="bg1"/>
              </a:solidFill>
              <a:latin typeface="Times New Roman"/>
              <a:cs typeface="Times New Roman"/>
            </a:endParaRPr>
          </a:p>
        </p:txBody>
      </p:sp>
      <p:sp>
        <p:nvSpPr>
          <p:cNvPr id="14" name="正方形/長方形 13"/>
          <p:cNvSpPr/>
          <p:nvPr/>
        </p:nvSpPr>
        <p:spPr>
          <a:xfrm>
            <a:off x="2374597" y="1266890"/>
            <a:ext cx="1620957" cy="1834438"/>
          </a:xfrm>
          <a:prstGeom prst="rect">
            <a:avLst/>
          </a:prstGeom>
          <a:solidFill>
            <a:schemeClr val="tx1"/>
          </a:solidFill>
          <a:ln>
            <a:noFill/>
          </a:ln>
          <a:effectLst>
            <a:softEdge rad="1270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2350402" y="1460410"/>
            <a:ext cx="1620957" cy="338554"/>
          </a:xfrm>
          <a:prstGeom prst="rect">
            <a:avLst/>
          </a:prstGeom>
          <a:solidFill>
            <a:schemeClr val="tx1"/>
          </a:solidFill>
        </p:spPr>
        <p:txBody>
          <a:bodyPr wrap="none" rtlCol="0">
            <a:spAutoFit/>
          </a:bodyPr>
          <a:lstStyle/>
          <a:p>
            <a:r>
              <a:rPr kumimoji="1" lang="ja-JP" altLang="en-US" sz="1600" dirty="0" smtClean="0">
                <a:solidFill>
                  <a:srgbClr val="000000"/>
                </a:solidFill>
              </a:rPr>
              <a:t>地球・月・火星</a:t>
            </a:r>
            <a:endParaRPr kumimoji="1" lang="en-US" altLang="ja-JP" sz="1600" dirty="0" smtClean="0">
              <a:solidFill>
                <a:srgbClr val="000000"/>
              </a:solidFill>
            </a:endParaRPr>
          </a:p>
        </p:txBody>
      </p:sp>
      <p:sp>
        <p:nvSpPr>
          <p:cNvPr id="10" name="テキスト ボックス 9"/>
          <p:cNvSpPr txBox="1"/>
          <p:nvPr/>
        </p:nvSpPr>
        <p:spPr>
          <a:xfrm>
            <a:off x="2350402" y="2036149"/>
            <a:ext cx="1415772" cy="338554"/>
          </a:xfrm>
          <a:prstGeom prst="rect">
            <a:avLst/>
          </a:prstGeom>
          <a:solidFill>
            <a:schemeClr val="tx1"/>
          </a:solidFill>
        </p:spPr>
        <p:txBody>
          <a:bodyPr wrap="none" rtlCol="0">
            <a:spAutoFit/>
          </a:bodyPr>
          <a:lstStyle/>
          <a:p>
            <a:r>
              <a:rPr kumimoji="1" lang="ja-JP" altLang="en-US" sz="1600" dirty="0" smtClean="0">
                <a:solidFill>
                  <a:srgbClr val="000000"/>
                </a:solidFill>
              </a:rPr>
              <a:t>分化天体由来</a:t>
            </a:r>
            <a:endParaRPr kumimoji="1" lang="en-US" altLang="ja-JP" sz="1600" dirty="0" smtClean="0">
              <a:solidFill>
                <a:srgbClr val="000000"/>
              </a:solidFill>
            </a:endParaRPr>
          </a:p>
        </p:txBody>
      </p:sp>
      <p:sp>
        <p:nvSpPr>
          <p:cNvPr id="12" name="テキスト ボックス 11"/>
          <p:cNvSpPr txBox="1"/>
          <p:nvPr/>
        </p:nvSpPr>
        <p:spPr>
          <a:xfrm>
            <a:off x="2357662" y="2369068"/>
            <a:ext cx="813043" cy="338554"/>
          </a:xfrm>
          <a:prstGeom prst="rect">
            <a:avLst/>
          </a:prstGeom>
          <a:solidFill>
            <a:schemeClr val="tx1"/>
          </a:solidFill>
        </p:spPr>
        <p:txBody>
          <a:bodyPr wrap="none" rtlCol="0">
            <a:spAutoFit/>
          </a:bodyPr>
          <a:lstStyle/>
          <a:p>
            <a:r>
              <a:rPr kumimoji="1" lang="ja-JP" altLang="en-US" sz="1600" dirty="0" smtClean="0">
                <a:solidFill>
                  <a:srgbClr val="000000"/>
                </a:solidFill>
              </a:rPr>
              <a:t>鉄隕石</a:t>
            </a:r>
            <a:endParaRPr kumimoji="1" lang="en-US" altLang="ja-JP" sz="1600" dirty="0" smtClean="0">
              <a:solidFill>
                <a:srgbClr val="000000"/>
              </a:solidFill>
            </a:endParaRPr>
          </a:p>
        </p:txBody>
      </p:sp>
      <p:sp>
        <p:nvSpPr>
          <p:cNvPr id="15" name="テキスト ボックス 14"/>
          <p:cNvSpPr txBox="1"/>
          <p:nvPr/>
        </p:nvSpPr>
        <p:spPr>
          <a:xfrm>
            <a:off x="2357662" y="2642365"/>
            <a:ext cx="1415772" cy="584776"/>
          </a:xfrm>
          <a:prstGeom prst="rect">
            <a:avLst/>
          </a:prstGeom>
          <a:solidFill>
            <a:schemeClr val="tx1"/>
          </a:solidFill>
        </p:spPr>
        <p:txBody>
          <a:bodyPr wrap="none" rtlCol="0">
            <a:spAutoFit/>
          </a:bodyPr>
          <a:lstStyle/>
          <a:p>
            <a:r>
              <a:rPr kumimoji="1" lang="ja-JP" altLang="en-US" sz="1600" dirty="0" smtClean="0">
                <a:solidFill>
                  <a:srgbClr val="000000"/>
                </a:solidFill>
              </a:rPr>
              <a:t>コンドライト</a:t>
            </a:r>
            <a:r>
              <a:rPr kumimoji="1" lang="en-US" altLang="ja-JP" sz="1600" dirty="0" smtClean="0">
                <a:solidFill>
                  <a:srgbClr val="000000"/>
                </a:solidFill>
              </a:rPr>
              <a:t/>
            </a:r>
            <a:br>
              <a:rPr kumimoji="1" lang="en-US" altLang="ja-JP" sz="1600" dirty="0" smtClean="0">
                <a:solidFill>
                  <a:srgbClr val="000000"/>
                </a:solidFill>
              </a:rPr>
            </a:br>
            <a:r>
              <a:rPr kumimoji="1" lang="ja-JP" altLang="en-US" sz="1600" dirty="0" smtClean="0">
                <a:solidFill>
                  <a:srgbClr val="000000"/>
                </a:solidFill>
              </a:rPr>
              <a:t>（全岩分析）</a:t>
            </a:r>
            <a:endParaRPr kumimoji="1" lang="en-US" altLang="ja-JP" sz="1600" dirty="0" smtClean="0">
              <a:solidFill>
                <a:srgbClr val="000000"/>
              </a:solidFill>
            </a:endParaRPr>
          </a:p>
        </p:txBody>
      </p:sp>
      <p:sp>
        <p:nvSpPr>
          <p:cNvPr id="19" name="テキスト ボックス 18"/>
          <p:cNvSpPr txBox="1"/>
          <p:nvPr/>
        </p:nvSpPr>
        <p:spPr>
          <a:xfrm>
            <a:off x="2322285" y="3178761"/>
            <a:ext cx="1697454" cy="338554"/>
          </a:xfrm>
          <a:prstGeom prst="rect">
            <a:avLst/>
          </a:prstGeom>
          <a:solidFill>
            <a:schemeClr val="tx1"/>
          </a:solidFill>
        </p:spPr>
        <p:txBody>
          <a:bodyPr wrap="square" rtlCol="0">
            <a:spAutoFit/>
          </a:bodyPr>
          <a:lstStyle/>
          <a:p>
            <a:r>
              <a:rPr kumimoji="1" lang="ja-JP" altLang="en-US" sz="1600" dirty="0" smtClean="0">
                <a:solidFill>
                  <a:srgbClr val="FF0000"/>
                </a:solidFill>
              </a:rPr>
              <a:t>コンドリュール</a:t>
            </a:r>
            <a:endParaRPr kumimoji="1" lang="en-US" altLang="ja-JP" sz="1600" dirty="0" smtClean="0">
              <a:solidFill>
                <a:srgbClr val="FF0000"/>
              </a:solidFill>
            </a:endParaRPr>
          </a:p>
        </p:txBody>
      </p:sp>
      <p:sp>
        <p:nvSpPr>
          <p:cNvPr id="20" name="テキスト ボックス 19"/>
          <p:cNvSpPr txBox="1"/>
          <p:nvPr/>
        </p:nvSpPr>
        <p:spPr>
          <a:xfrm>
            <a:off x="464460" y="3178761"/>
            <a:ext cx="1697454" cy="338554"/>
          </a:xfrm>
          <a:prstGeom prst="rect">
            <a:avLst/>
          </a:prstGeom>
          <a:solidFill>
            <a:schemeClr val="tx1"/>
          </a:solidFill>
        </p:spPr>
        <p:txBody>
          <a:bodyPr wrap="square" rtlCol="0">
            <a:spAutoFit/>
          </a:bodyPr>
          <a:lstStyle/>
          <a:p>
            <a:r>
              <a:rPr kumimoji="1" lang="ja-JP" altLang="en-US" sz="1600" dirty="0" smtClean="0">
                <a:solidFill>
                  <a:srgbClr val="008000"/>
                </a:solidFill>
              </a:rPr>
              <a:t>マトリックス</a:t>
            </a:r>
            <a:r>
              <a:rPr kumimoji="1" lang="ja-JP" altLang="en-US" sz="1100" dirty="0" smtClean="0">
                <a:solidFill>
                  <a:srgbClr val="008000"/>
                </a:solidFill>
              </a:rPr>
              <a:t>粒子</a:t>
            </a:r>
            <a:endParaRPr kumimoji="1" lang="en-US" altLang="ja-JP" sz="1100" dirty="0" smtClean="0">
              <a:solidFill>
                <a:srgbClr val="008000"/>
              </a:solidFill>
            </a:endParaRPr>
          </a:p>
        </p:txBody>
      </p:sp>
      <p:sp>
        <p:nvSpPr>
          <p:cNvPr id="18" name="角丸四角形 17"/>
          <p:cNvSpPr/>
          <p:nvPr/>
        </p:nvSpPr>
        <p:spPr>
          <a:xfrm>
            <a:off x="512840" y="3517315"/>
            <a:ext cx="1596761" cy="655542"/>
          </a:xfrm>
          <a:prstGeom prst="roundRect">
            <a:avLst/>
          </a:prstGeom>
          <a:solidFill>
            <a:srgbClr val="CCFFCC">
              <a:alpha val="20000"/>
            </a:srgbClr>
          </a:solidFill>
          <a:ln w="50800">
            <a:solidFill>
              <a:srgbClr val="FF6666"/>
            </a:solidFill>
          </a:ln>
          <a:effectLst>
            <a:softEdge rad="1270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7" name="角丸四角形 16"/>
          <p:cNvSpPr/>
          <p:nvPr/>
        </p:nvSpPr>
        <p:spPr>
          <a:xfrm>
            <a:off x="2374597" y="3517315"/>
            <a:ext cx="1596761" cy="655542"/>
          </a:xfrm>
          <a:prstGeom prst="roundRect">
            <a:avLst/>
          </a:prstGeom>
          <a:solidFill>
            <a:srgbClr val="FFFF00">
              <a:alpha val="20000"/>
            </a:srgbClr>
          </a:solidFill>
          <a:ln w="50800">
            <a:solidFill>
              <a:srgbClr val="FF6666"/>
            </a:solidFill>
          </a:ln>
          <a:effectLst>
            <a:softEdge rad="1270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3" name="正方形/長方形 22"/>
          <p:cNvSpPr/>
          <p:nvPr/>
        </p:nvSpPr>
        <p:spPr>
          <a:xfrm>
            <a:off x="6567715" y="3178761"/>
            <a:ext cx="2031998" cy="982000"/>
          </a:xfrm>
          <a:prstGeom prst="rect">
            <a:avLst/>
          </a:prstGeom>
          <a:solidFill>
            <a:schemeClr val="tx1"/>
          </a:solidFill>
          <a:ln>
            <a:noFill/>
          </a:ln>
          <a:effectLst>
            <a:softEdge rad="1270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2" name="テキスト ボックス 21"/>
          <p:cNvSpPr txBox="1"/>
          <p:nvPr/>
        </p:nvSpPr>
        <p:spPr>
          <a:xfrm>
            <a:off x="5524571" y="2552837"/>
            <a:ext cx="3634328" cy="584776"/>
          </a:xfrm>
          <a:prstGeom prst="rect">
            <a:avLst/>
          </a:prstGeom>
          <a:noFill/>
          <a:scene3d>
            <a:camera prst="orthographicFront">
              <a:rot lat="0" lon="0" rev="2160000"/>
            </a:camera>
            <a:lightRig rig="threePt" dir="t"/>
          </a:scene3d>
        </p:spPr>
        <p:txBody>
          <a:bodyPr wrap="none" rtlCol="0">
            <a:spAutoFit/>
          </a:bodyPr>
          <a:lstStyle/>
          <a:p>
            <a:pPr algn="ctr"/>
            <a:r>
              <a:rPr kumimoji="1" lang="ja-JP" altLang="en-US" sz="1600" dirty="0" smtClean="0">
                <a:solidFill>
                  <a:srgbClr val="008000"/>
                </a:solidFill>
              </a:rPr>
              <a:t>マトリックス粒子</a:t>
            </a:r>
            <a:r>
              <a:rPr kumimoji="1" lang="en-US" altLang="ja-JP" sz="1600" dirty="0" smtClean="0">
                <a:solidFill>
                  <a:srgbClr val="008000"/>
                </a:solidFill>
              </a:rPr>
              <a:t> </a:t>
            </a:r>
            <a:r>
              <a:rPr kumimoji="1" lang="en-US" altLang="ja-JP" sz="1600" dirty="0" smtClean="0">
                <a:solidFill>
                  <a:srgbClr val="3366FF"/>
                </a:solidFill>
              </a:rPr>
              <a:t>&amp;</a:t>
            </a:r>
            <a:r>
              <a:rPr kumimoji="1" lang="en-US" altLang="ja-JP" sz="1600" dirty="0" smtClean="0">
                <a:solidFill>
                  <a:srgbClr val="008000"/>
                </a:solidFill>
              </a:rPr>
              <a:t> </a:t>
            </a:r>
            <a:r>
              <a:rPr kumimoji="1" lang="ja-JP" altLang="en-US" sz="1600" dirty="0" smtClean="0">
                <a:solidFill>
                  <a:srgbClr val="FF0000"/>
                </a:solidFill>
              </a:rPr>
              <a:t>コンドリュール</a:t>
            </a:r>
            <a:r>
              <a:rPr kumimoji="1" lang="en-US" altLang="ja-JP" sz="1600" dirty="0" smtClean="0">
                <a:solidFill>
                  <a:srgbClr val="FF0000"/>
                </a:solidFill>
              </a:rPr>
              <a:t/>
            </a:r>
            <a:br>
              <a:rPr kumimoji="1" lang="en-US" altLang="ja-JP" sz="1600" dirty="0" smtClean="0">
                <a:solidFill>
                  <a:srgbClr val="FF0000"/>
                </a:solidFill>
              </a:rPr>
            </a:br>
            <a:r>
              <a:rPr kumimoji="1" lang="ja-JP" altLang="en-US" sz="1600" dirty="0" smtClean="0">
                <a:solidFill>
                  <a:srgbClr val="3366FF"/>
                </a:solidFill>
              </a:rPr>
              <a:t>アイソクロン</a:t>
            </a:r>
            <a:endParaRPr kumimoji="1" lang="en-US" altLang="ja-JP" sz="1600" dirty="0" smtClean="0">
              <a:solidFill>
                <a:srgbClr val="3366FF"/>
              </a:solidFill>
            </a:endParaRPr>
          </a:p>
        </p:txBody>
      </p:sp>
      <p:sp>
        <p:nvSpPr>
          <p:cNvPr id="24" name="正方形/長方形 23"/>
          <p:cNvSpPr/>
          <p:nvPr/>
        </p:nvSpPr>
        <p:spPr>
          <a:xfrm>
            <a:off x="6991039" y="1632172"/>
            <a:ext cx="1089053" cy="333583"/>
          </a:xfrm>
          <a:prstGeom prst="rect">
            <a:avLst/>
          </a:prstGeom>
          <a:solidFill>
            <a:schemeClr val="tx1"/>
          </a:solidFill>
          <a:ln>
            <a:noFill/>
          </a:ln>
          <a:effectLst>
            <a:softEdge rad="12700"/>
          </a:effectLst>
          <a:scene3d>
            <a:camera prst="orthographicFront">
              <a:rot lat="0" lon="0" rev="2520000"/>
            </a:camera>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1" name="テキスト ボックス 20"/>
          <p:cNvSpPr txBox="1"/>
          <p:nvPr/>
        </p:nvSpPr>
        <p:spPr>
          <a:xfrm>
            <a:off x="6312791" y="1866805"/>
            <a:ext cx="1837562" cy="338554"/>
          </a:xfrm>
          <a:prstGeom prst="rect">
            <a:avLst/>
          </a:prstGeom>
          <a:solidFill>
            <a:schemeClr val="tx1"/>
          </a:solidFill>
          <a:scene3d>
            <a:camera prst="orthographicFront">
              <a:rot lat="0" lon="0" rev="2520000"/>
            </a:camera>
            <a:lightRig rig="threePt" dir="t"/>
          </a:scene3d>
        </p:spPr>
        <p:txBody>
          <a:bodyPr wrap="none" rtlCol="0">
            <a:spAutoFit/>
          </a:bodyPr>
          <a:lstStyle/>
          <a:p>
            <a:r>
              <a:rPr kumimoji="1" lang="en-US" altLang="ja-JP" sz="1600" dirty="0" smtClean="0">
                <a:solidFill>
                  <a:srgbClr val="000000"/>
                </a:solidFill>
              </a:rPr>
              <a:t>CAI </a:t>
            </a:r>
            <a:r>
              <a:rPr kumimoji="1" lang="ja-JP" altLang="en-US" sz="1600" dirty="0" smtClean="0">
                <a:solidFill>
                  <a:srgbClr val="000000"/>
                </a:solidFill>
              </a:rPr>
              <a:t>アイソクロン</a:t>
            </a:r>
            <a:endParaRPr kumimoji="1" lang="en-US" altLang="ja-JP" sz="1600" dirty="0" smtClean="0">
              <a:solidFill>
                <a:srgbClr val="000000"/>
              </a:solidFill>
            </a:endParaRPr>
          </a:p>
        </p:txBody>
      </p:sp>
    </p:spTree>
    <p:extLst>
      <p:ext uri="{BB962C8B-B14F-4D97-AF65-F5344CB8AC3E}">
        <p14:creationId xmlns:p14="http://schemas.microsoft.com/office/powerpoint/2010/main" val="571333972"/>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pPr eaLnBrk="1" latinLnBrk="0" hangingPunct="1"/>
            <a:fld id="{D2E57653-3E58-4892-A7ED-712530ACC680}" type="slidenum">
              <a:rPr kumimoji="0" lang="en-US" smtClean="0"/>
              <a:pPr eaLnBrk="1" latinLnBrk="0" hangingPunct="1"/>
              <a:t>23</a:t>
            </a:fld>
            <a:endParaRPr kumimoji="0" lang="en-US"/>
          </a:p>
        </p:txBody>
      </p:sp>
      <p:grpSp>
        <p:nvGrpSpPr>
          <p:cNvPr id="14" name="図形グループ 13"/>
          <p:cNvGrpSpPr/>
          <p:nvPr/>
        </p:nvGrpSpPr>
        <p:grpSpPr>
          <a:xfrm>
            <a:off x="247941" y="470210"/>
            <a:ext cx="8660200" cy="5782131"/>
            <a:chOff x="247941" y="192025"/>
            <a:chExt cx="8660200" cy="5782131"/>
          </a:xfrm>
        </p:grpSpPr>
        <p:grpSp>
          <p:nvGrpSpPr>
            <p:cNvPr id="10" name="図形グループ 9"/>
            <p:cNvGrpSpPr>
              <a:grpSpLocks noChangeAspect="1"/>
            </p:cNvGrpSpPr>
            <p:nvPr/>
          </p:nvGrpSpPr>
          <p:grpSpPr>
            <a:xfrm>
              <a:off x="247941" y="988830"/>
              <a:ext cx="8660200" cy="4985326"/>
              <a:chOff x="809343" y="2488481"/>
              <a:chExt cx="8018703" cy="4616042"/>
            </a:xfrm>
          </p:grpSpPr>
          <p:pic>
            <p:nvPicPr>
              <p:cNvPr id="3" name="図 2"/>
              <p:cNvPicPr>
                <a:picLocks noChangeAspect="1"/>
              </p:cNvPicPr>
              <p:nvPr/>
            </p:nvPicPr>
            <p:blipFill>
              <a:blip r:embed="rId2"/>
              <a:stretch>
                <a:fillRect/>
              </a:stretch>
            </p:blipFill>
            <p:spPr>
              <a:xfrm>
                <a:off x="3670032" y="2499323"/>
                <a:ext cx="4968000" cy="1238107"/>
              </a:xfrm>
              <a:prstGeom prst="rect">
                <a:avLst/>
              </a:prstGeom>
            </p:spPr>
          </p:pic>
          <p:pic>
            <p:nvPicPr>
              <p:cNvPr id="4" name="図 3"/>
              <p:cNvPicPr>
                <a:picLocks noChangeAspect="1"/>
              </p:cNvPicPr>
              <p:nvPr/>
            </p:nvPicPr>
            <p:blipFill>
              <a:blip r:embed="rId3"/>
              <a:stretch>
                <a:fillRect/>
              </a:stretch>
            </p:blipFill>
            <p:spPr>
              <a:xfrm>
                <a:off x="983661" y="2488481"/>
                <a:ext cx="7670065" cy="4369519"/>
              </a:xfrm>
              <a:prstGeom prst="rect">
                <a:avLst/>
              </a:prstGeom>
            </p:spPr>
          </p:pic>
          <p:sp>
            <p:nvSpPr>
              <p:cNvPr id="5" name="正方形/長方形 4"/>
              <p:cNvSpPr/>
              <p:nvPr/>
            </p:nvSpPr>
            <p:spPr>
              <a:xfrm>
                <a:off x="809343" y="6620060"/>
                <a:ext cx="8018703" cy="484463"/>
              </a:xfrm>
              <a:prstGeom prst="rect">
                <a:avLst/>
              </a:prstGeom>
              <a:solidFill>
                <a:schemeClr val="bg1">
                  <a:alpha val="50000"/>
                </a:schemeClr>
              </a:solidFill>
            </p:spPr>
            <p:txBody>
              <a:bodyPr wrap="square">
                <a:spAutoFit/>
              </a:bodyPr>
              <a:lstStyle/>
              <a:p>
                <a:pPr algn="ctr"/>
                <a:r>
                  <a:rPr lang="ja-JP" altLang="en-US" sz="2800" dirty="0" smtClean="0">
                    <a:solidFill>
                      <a:srgbClr val="FFFF00"/>
                    </a:solidFill>
                    <a:latin typeface="ヒラギノ角ゴ StdN W8"/>
                    <a:ea typeface="ヒラギノ角ゴ StdN W8"/>
                    <a:cs typeface="ヒラギノ角ゴ StdN W8"/>
                  </a:rPr>
                  <a:t>コンドリュール</a:t>
                </a:r>
                <a:r>
                  <a:rPr lang="ja-JP" altLang="en-US" sz="2400" dirty="0" smtClean="0">
                    <a:solidFill>
                      <a:srgbClr val="FFFF00"/>
                    </a:solidFill>
                    <a:latin typeface="ヒラギノ角ゴ StdN W8"/>
                    <a:ea typeface="ヒラギノ角ゴ StdN W8"/>
                    <a:cs typeface="ヒラギノ角ゴ StdN W8"/>
                  </a:rPr>
                  <a:t>と</a:t>
                </a:r>
                <a:r>
                  <a:rPr lang="ja-JP" altLang="en-US" sz="2800" dirty="0">
                    <a:solidFill>
                      <a:srgbClr val="FFFF00"/>
                    </a:solidFill>
                    <a:latin typeface="ヒラギノ角ゴ StdN W8"/>
                    <a:ea typeface="ヒラギノ角ゴ StdN W8"/>
                    <a:cs typeface="ヒラギノ角ゴ StdN W8"/>
                  </a:rPr>
                  <a:t>マトリックス</a:t>
                </a:r>
                <a:r>
                  <a:rPr lang="ja-JP" altLang="en-US" sz="2400" dirty="0">
                    <a:solidFill>
                      <a:srgbClr val="FFFF00"/>
                    </a:solidFill>
                    <a:latin typeface="ヒラギノ角ゴ StdN W8"/>
                    <a:ea typeface="ヒラギノ角ゴ StdN W8"/>
                    <a:cs typeface="ヒラギノ角ゴ StdN W8"/>
                  </a:rPr>
                  <a:t> </a:t>
                </a:r>
                <a:r>
                  <a:rPr lang="en-US" altLang="ja-JP" sz="2400" dirty="0">
                    <a:solidFill>
                      <a:srgbClr val="FFFF00"/>
                    </a:solidFill>
                    <a:latin typeface="ヒラギノ角ゴ StdN W8"/>
                    <a:ea typeface="ヒラギノ角ゴ StdN W8"/>
                    <a:cs typeface="ヒラギノ角ゴ StdN W8"/>
                  </a:rPr>
                  <a:t>(“</a:t>
                </a:r>
                <a:r>
                  <a:rPr lang="ja-JP" altLang="en-US" sz="2400" dirty="0">
                    <a:solidFill>
                      <a:srgbClr val="FFFF00"/>
                    </a:solidFill>
                    <a:latin typeface="ヒラギノ角ゴ StdN W8"/>
                    <a:ea typeface="ヒラギノ角ゴ StdN W8"/>
                    <a:cs typeface="ヒラギノ角ゴ StdN W8"/>
                  </a:rPr>
                  <a:t>糊”</a:t>
                </a:r>
                <a:r>
                  <a:rPr lang="en-US" altLang="ja-JP" sz="2400" dirty="0">
                    <a:solidFill>
                      <a:srgbClr val="FFFF00"/>
                    </a:solidFill>
                    <a:latin typeface="ヒラギノ角ゴ StdN W8"/>
                    <a:ea typeface="ヒラギノ角ゴ StdN W8"/>
                    <a:cs typeface="ヒラギノ角ゴ StdN W8"/>
                  </a:rPr>
                  <a:t>) </a:t>
                </a:r>
                <a:r>
                  <a:rPr lang="ja-JP" altLang="en-US" sz="2400" dirty="0">
                    <a:solidFill>
                      <a:srgbClr val="FFFF00"/>
                    </a:solidFill>
                    <a:latin typeface="ヒラギノ角ゴ StdN W8"/>
                    <a:ea typeface="ヒラギノ角ゴ StdN W8"/>
                    <a:cs typeface="ヒラギノ角ゴ StdN W8"/>
                  </a:rPr>
                  <a:t>の</a:t>
                </a:r>
                <a:r>
                  <a:rPr lang="ja-JP" altLang="en-US" sz="2800" dirty="0">
                    <a:solidFill>
                      <a:srgbClr val="FFFF00"/>
                    </a:solidFill>
                    <a:latin typeface="ヒラギノ角ゴ StdN W8"/>
                    <a:ea typeface="ヒラギノ角ゴ StdN W8"/>
                    <a:cs typeface="ヒラギノ角ゴ StdN W8"/>
                  </a:rPr>
                  <a:t>同時集積</a:t>
                </a:r>
              </a:p>
            </p:txBody>
          </p:sp>
          <p:sp>
            <p:nvSpPr>
              <p:cNvPr id="6" name="正方形/長方形 5"/>
              <p:cNvSpPr/>
              <p:nvPr/>
            </p:nvSpPr>
            <p:spPr>
              <a:xfrm>
                <a:off x="7421459" y="5672495"/>
                <a:ext cx="569387" cy="215444"/>
              </a:xfrm>
              <a:prstGeom prst="rect">
                <a:avLst/>
              </a:prstGeom>
            </p:spPr>
            <p:txBody>
              <a:bodyPr wrap="none">
                <a:spAutoFit/>
              </a:bodyPr>
              <a:lstStyle/>
              <a:p>
                <a:r>
                  <a:rPr lang="en-US" altLang="ja-JP" sz="800" dirty="0">
                    <a:latin typeface="Times New Roman"/>
                    <a:cs typeface="Times New Roman"/>
                  </a:rPr>
                  <a:t>© NASA</a:t>
                </a:r>
                <a:endParaRPr lang="ja-JP" altLang="en-US" sz="800" dirty="0">
                  <a:latin typeface="Times New Roman"/>
                  <a:cs typeface="Times New Roman"/>
                </a:endParaRPr>
              </a:p>
            </p:txBody>
          </p:sp>
          <p:sp>
            <p:nvSpPr>
              <p:cNvPr id="7" name="正方形/長方形 6"/>
              <p:cNvSpPr/>
              <p:nvPr/>
            </p:nvSpPr>
            <p:spPr>
              <a:xfrm>
                <a:off x="5843114" y="5672495"/>
                <a:ext cx="556563" cy="215444"/>
              </a:xfrm>
              <a:prstGeom prst="rect">
                <a:avLst/>
              </a:prstGeom>
            </p:spPr>
            <p:txBody>
              <a:bodyPr wrap="none">
                <a:spAutoFit/>
              </a:bodyPr>
              <a:lstStyle/>
              <a:p>
                <a:r>
                  <a:rPr lang="en-US" altLang="ja-JP" sz="800" dirty="0">
                    <a:latin typeface="Times New Roman"/>
                    <a:cs typeface="Times New Roman"/>
                  </a:rPr>
                  <a:t>© </a:t>
                </a:r>
                <a:r>
                  <a:rPr lang="en-US" altLang="ja-JP" sz="800" dirty="0" smtClean="0">
                    <a:latin typeface="Times New Roman"/>
                    <a:cs typeface="Times New Roman"/>
                  </a:rPr>
                  <a:t>JAXA</a:t>
                </a:r>
                <a:endParaRPr lang="ja-JP" altLang="en-US" sz="800" dirty="0">
                  <a:latin typeface="Times New Roman"/>
                  <a:cs typeface="Times New Roman"/>
                </a:endParaRPr>
              </a:p>
            </p:txBody>
          </p:sp>
          <p:sp>
            <p:nvSpPr>
              <p:cNvPr id="8" name="正方形/長方形 7"/>
              <p:cNvSpPr/>
              <p:nvPr/>
            </p:nvSpPr>
            <p:spPr>
              <a:xfrm>
                <a:off x="7421459" y="3521986"/>
                <a:ext cx="569387" cy="215444"/>
              </a:xfrm>
              <a:prstGeom prst="rect">
                <a:avLst/>
              </a:prstGeom>
            </p:spPr>
            <p:txBody>
              <a:bodyPr wrap="none">
                <a:spAutoFit/>
              </a:bodyPr>
              <a:lstStyle/>
              <a:p>
                <a:r>
                  <a:rPr lang="en-US" altLang="ja-JP" sz="800" dirty="0">
                    <a:latin typeface="Times New Roman"/>
                    <a:cs typeface="Times New Roman"/>
                  </a:rPr>
                  <a:t>© NASA</a:t>
                </a:r>
                <a:endParaRPr lang="ja-JP" altLang="en-US" sz="800" dirty="0">
                  <a:latin typeface="Times New Roman"/>
                  <a:cs typeface="Times New Roman"/>
                </a:endParaRPr>
              </a:p>
            </p:txBody>
          </p:sp>
          <p:sp>
            <p:nvSpPr>
              <p:cNvPr id="9" name="正方形/長方形 8"/>
              <p:cNvSpPr/>
              <p:nvPr/>
            </p:nvSpPr>
            <p:spPr>
              <a:xfrm>
                <a:off x="5843114" y="3521986"/>
                <a:ext cx="556563" cy="215444"/>
              </a:xfrm>
              <a:prstGeom prst="rect">
                <a:avLst/>
              </a:prstGeom>
            </p:spPr>
            <p:txBody>
              <a:bodyPr wrap="none">
                <a:spAutoFit/>
              </a:bodyPr>
              <a:lstStyle/>
              <a:p>
                <a:r>
                  <a:rPr lang="en-US" altLang="ja-JP" sz="800" dirty="0">
                    <a:latin typeface="Times New Roman"/>
                    <a:cs typeface="Times New Roman"/>
                  </a:rPr>
                  <a:t>© </a:t>
                </a:r>
                <a:r>
                  <a:rPr lang="en-US" altLang="ja-JP" sz="800" dirty="0" smtClean="0">
                    <a:latin typeface="Times New Roman"/>
                    <a:cs typeface="Times New Roman"/>
                  </a:rPr>
                  <a:t>JAXA</a:t>
                </a:r>
                <a:endParaRPr lang="ja-JP" altLang="en-US" sz="800" dirty="0">
                  <a:latin typeface="Times New Roman"/>
                  <a:cs typeface="Times New Roman"/>
                </a:endParaRPr>
              </a:p>
            </p:txBody>
          </p:sp>
        </p:grpSp>
        <p:sp>
          <p:nvSpPr>
            <p:cNvPr id="11" name="乗算記号 10"/>
            <p:cNvSpPr/>
            <p:nvPr/>
          </p:nvSpPr>
          <p:spPr>
            <a:xfrm>
              <a:off x="3210484" y="192025"/>
              <a:ext cx="4390570" cy="3281692"/>
            </a:xfrm>
            <a:prstGeom prst="mathMultiply">
              <a:avLst/>
            </a:prstGeom>
            <a:solidFill>
              <a:srgbClr val="FF0000">
                <a:alpha val="6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sp>
        <p:nvSpPr>
          <p:cNvPr id="12" name="タイトル 2"/>
          <p:cNvSpPr txBox="1">
            <a:spLocks/>
          </p:cNvSpPr>
          <p:nvPr/>
        </p:nvSpPr>
        <p:spPr>
          <a:xfrm>
            <a:off x="457200" y="152400"/>
            <a:ext cx="8229600" cy="793960"/>
          </a:xfrm>
          <a:prstGeom prst="rect">
            <a:avLst/>
          </a:prstGeom>
        </p:spPr>
        <p:txBody>
          <a:bodyPr>
            <a:noAutofit/>
          </a:bodyPr>
          <a:lstStyle>
            <a:lvl1pPr algn="l" rtl="0" eaLnBrk="1" latinLnBrk="0" hangingPunct="1">
              <a:spcBef>
                <a:spcPct val="0"/>
              </a:spcBef>
              <a:buNone/>
              <a:defRPr kumimoji="0" lang="en-US" sz="4200" b="0" kern="1200" spc="-100" baseline="0" dirty="0">
                <a:ln w="3200">
                  <a:solidFill>
                    <a:schemeClr val="bg2">
                      <a:shade val="75000"/>
                      <a:alpha val="25000"/>
                    </a:schemeClr>
                  </a:solidFill>
                  <a:prstDash val="solid"/>
                  <a:round/>
                </a:ln>
                <a:solidFill>
                  <a:srgbClr val="F9F9F9"/>
                </a:solidFill>
                <a:effectLst>
                  <a:innerShdw blurRad="50800" dist="25400" dir="13500000">
                    <a:prstClr val="black">
                      <a:alpha val="70000"/>
                    </a:prstClr>
                  </a:innerShdw>
                </a:effectLst>
                <a:latin typeface="+mj-lt"/>
                <a:ea typeface="+mj-ea"/>
                <a:cs typeface="+mj-cs"/>
              </a:defRPr>
            </a:lvl1pPr>
          </a:lstStyle>
          <a:p>
            <a:pPr algn="ctr"/>
            <a:endParaRPr kumimoji="1" lang="en-US" altLang="ja-JP" dirty="0"/>
          </a:p>
        </p:txBody>
      </p:sp>
      <p:sp>
        <p:nvSpPr>
          <p:cNvPr id="13" name="タイトル 2"/>
          <p:cNvSpPr txBox="1">
            <a:spLocks/>
          </p:cNvSpPr>
          <p:nvPr/>
        </p:nvSpPr>
        <p:spPr>
          <a:xfrm>
            <a:off x="609600" y="304800"/>
            <a:ext cx="8229600" cy="793960"/>
          </a:xfrm>
          <a:prstGeom prst="rect">
            <a:avLst/>
          </a:prstGeom>
        </p:spPr>
        <p:txBody>
          <a:bodyPr>
            <a:noAutofit/>
          </a:bodyPr>
          <a:lstStyle>
            <a:lvl1pPr algn="l" rtl="0" eaLnBrk="1" latinLnBrk="0" hangingPunct="1">
              <a:spcBef>
                <a:spcPct val="0"/>
              </a:spcBef>
              <a:buNone/>
              <a:defRPr kumimoji="0" lang="en-US" sz="4200" b="0" kern="1200" spc="-100" baseline="0" dirty="0">
                <a:ln w="3200">
                  <a:solidFill>
                    <a:schemeClr val="bg2">
                      <a:shade val="75000"/>
                      <a:alpha val="25000"/>
                    </a:schemeClr>
                  </a:solidFill>
                  <a:prstDash val="solid"/>
                  <a:round/>
                </a:ln>
                <a:solidFill>
                  <a:srgbClr val="F9F9F9"/>
                </a:solidFill>
                <a:effectLst>
                  <a:innerShdw blurRad="50800" dist="25400" dir="13500000">
                    <a:prstClr val="black">
                      <a:alpha val="70000"/>
                    </a:prstClr>
                  </a:innerShdw>
                </a:effectLst>
                <a:latin typeface="+mj-lt"/>
                <a:ea typeface="+mj-ea"/>
                <a:cs typeface="+mj-cs"/>
              </a:defRPr>
            </a:lvl1pPr>
          </a:lstStyle>
          <a:p>
            <a:pPr algn="ctr"/>
            <a:r>
              <a:rPr kumimoji="1" lang="en-US" altLang="ja-JP" dirty="0" smtClean="0"/>
              <a:t>Matrix Grains</a:t>
            </a:r>
            <a:r>
              <a:rPr kumimoji="1" lang="en-US" altLang="ja-JP" dirty="0"/>
              <a:t> </a:t>
            </a:r>
            <a:r>
              <a:rPr kumimoji="1" lang="en-US" altLang="ja-JP" dirty="0" smtClean="0"/>
              <a:t>= Glue </a:t>
            </a:r>
            <a:endParaRPr kumimoji="1" lang="en-US" altLang="ja-JP" dirty="0"/>
          </a:p>
        </p:txBody>
      </p:sp>
    </p:spTree>
    <p:extLst>
      <p:ext uri="{BB962C8B-B14F-4D97-AF65-F5344CB8AC3E}">
        <p14:creationId xmlns:p14="http://schemas.microsoft.com/office/powerpoint/2010/main" val="1641346263"/>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pPr eaLnBrk="1" latinLnBrk="0" hangingPunct="1"/>
            <a:fld id="{D2E57653-3E58-4892-A7ED-712530ACC680}" type="slidenum">
              <a:rPr kumimoji="0" lang="en-US" smtClean="0"/>
              <a:pPr eaLnBrk="1" latinLnBrk="0" hangingPunct="1"/>
              <a:t>24</a:t>
            </a:fld>
            <a:endParaRPr kumimoji="0" lang="en-US"/>
          </a:p>
        </p:txBody>
      </p:sp>
      <p:pic>
        <p:nvPicPr>
          <p:cNvPr id="3" name="図 2" descr="スクリーンショット 2017-11-17 18.46.0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2839" y="1091505"/>
            <a:ext cx="8135250" cy="3286969"/>
          </a:xfrm>
          <a:prstGeom prst="rect">
            <a:avLst/>
          </a:prstGeom>
        </p:spPr>
      </p:pic>
      <p:sp>
        <p:nvSpPr>
          <p:cNvPr id="4" name="タイトル 2"/>
          <p:cNvSpPr txBox="1">
            <a:spLocks/>
          </p:cNvSpPr>
          <p:nvPr/>
        </p:nvSpPr>
        <p:spPr>
          <a:xfrm>
            <a:off x="609600" y="304800"/>
            <a:ext cx="8229600" cy="793960"/>
          </a:xfrm>
          <a:prstGeom prst="rect">
            <a:avLst/>
          </a:prstGeom>
        </p:spPr>
        <p:txBody>
          <a:bodyPr>
            <a:noAutofit/>
          </a:bodyPr>
          <a:lstStyle>
            <a:lvl1pPr algn="l" rtl="0" eaLnBrk="1" latinLnBrk="0" hangingPunct="1">
              <a:spcBef>
                <a:spcPct val="0"/>
              </a:spcBef>
              <a:buNone/>
              <a:defRPr kumimoji="0" lang="en-US" sz="4200" b="0" kern="1200" spc="-100" baseline="0" dirty="0">
                <a:ln w="3200">
                  <a:solidFill>
                    <a:schemeClr val="bg2">
                      <a:shade val="75000"/>
                      <a:alpha val="25000"/>
                    </a:schemeClr>
                  </a:solidFill>
                  <a:prstDash val="solid"/>
                  <a:round/>
                </a:ln>
                <a:solidFill>
                  <a:srgbClr val="F9F9F9"/>
                </a:solidFill>
                <a:effectLst>
                  <a:innerShdw blurRad="50800" dist="25400" dir="13500000">
                    <a:prstClr val="black">
                      <a:alpha val="70000"/>
                    </a:prstClr>
                  </a:innerShdw>
                </a:effectLst>
                <a:latin typeface="+mj-lt"/>
                <a:ea typeface="+mj-ea"/>
                <a:cs typeface="+mj-cs"/>
              </a:defRPr>
            </a:lvl1pPr>
          </a:lstStyle>
          <a:p>
            <a:pPr algn="ctr"/>
            <a:r>
              <a:rPr kumimoji="1" lang="en-US" altLang="ja-JP" dirty="0" smtClean="0"/>
              <a:t>But Co-Accretion</a:t>
            </a:r>
            <a:r>
              <a:rPr kumimoji="1" lang="ja-JP" altLang="en-US" dirty="0" smtClean="0"/>
              <a:t> </a:t>
            </a:r>
            <a:r>
              <a:rPr kumimoji="1" lang="en-US" altLang="ja-JP" dirty="0" smtClean="0"/>
              <a:t>is</a:t>
            </a:r>
            <a:r>
              <a:rPr kumimoji="1" lang="ja-JP" altLang="en-US" dirty="0" smtClean="0"/>
              <a:t> </a:t>
            </a:r>
            <a:r>
              <a:rPr kumimoji="1" lang="en-US" altLang="ja-JP" dirty="0" smtClean="0"/>
              <a:t>Difficult…</a:t>
            </a:r>
            <a:endParaRPr kumimoji="1" lang="en-US" altLang="ja-JP" dirty="0"/>
          </a:p>
        </p:txBody>
      </p:sp>
      <p:sp>
        <p:nvSpPr>
          <p:cNvPr id="5" name="テキスト ボックス 4"/>
          <p:cNvSpPr txBox="1"/>
          <p:nvPr/>
        </p:nvSpPr>
        <p:spPr>
          <a:xfrm>
            <a:off x="290285" y="4472124"/>
            <a:ext cx="8568946" cy="1569660"/>
          </a:xfrm>
          <a:prstGeom prst="rect">
            <a:avLst/>
          </a:prstGeom>
          <a:noFill/>
        </p:spPr>
        <p:txBody>
          <a:bodyPr wrap="square" rtlCol="0">
            <a:spAutoFit/>
          </a:bodyPr>
          <a:lstStyle/>
          <a:p>
            <a:pPr algn="ctr"/>
            <a:r>
              <a:rPr kumimoji="1" lang="ja-JP" altLang="en-US" sz="2800" dirty="0" smtClean="0">
                <a:solidFill>
                  <a:srgbClr val="FFFF00"/>
                </a:solidFill>
                <a:latin typeface="Times New Roman"/>
                <a:cs typeface="Times New Roman"/>
              </a:rPr>
              <a:t>コンドリュールとマトリックスの共集積は困難</a:t>
            </a:r>
            <a:r>
              <a:rPr kumimoji="1" lang="en-US" altLang="ja-JP" sz="2800" dirty="0" smtClean="0">
                <a:solidFill>
                  <a:srgbClr val="FFFF00"/>
                </a:solidFill>
                <a:latin typeface="Times New Roman"/>
                <a:cs typeface="Times New Roman"/>
              </a:rPr>
              <a:t>……</a:t>
            </a:r>
          </a:p>
          <a:p>
            <a:pPr algn="ctr"/>
            <a:r>
              <a:rPr kumimoji="1" lang="ja-JP" altLang="en-US" sz="2800" dirty="0" smtClean="0">
                <a:solidFill>
                  <a:srgbClr val="FFFF00"/>
                </a:solidFill>
                <a:latin typeface="Times New Roman"/>
                <a:cs typeface="Times New Roman"/>
              </a:rPr>
              <a:t>理由：高空隙率アグリゲイトの圧縮強度は小さい</a:t>
            </a:r>
            <a:r>
              <a:rPr kumimoji="1" lang="en-US" altLang="ja-JP" sz="2800" dirty="0" smtClean="0">
                <a:solidFill>
                  <a:srgbClr val="FFFF00"/>
                </a:solidFill>
                <a:latin typeface="Times New Roman"/>
                <a:cs typeface="Times New Roman"/>
              </a:rPr>
              <a:t> </a:t>
            </a:r>
            <a:r>
              <a:rPr kumimoji="1" lang="en-US" altLang="ja-JP" sz="2800" dirty="0" smtClean="0">
                <a:solidFill>
                  <a:srgbClr val="800000"/>
                </a:solidFill>
                <a:latin typeface="Times New Roman"/>
                <a:cs typeface="Times New Roman"/>
              </a:rPr>
              <a:t/>
            </a:r>
            <a:br>
              <a:rPr kumimoji="1" lang="en-US" altLang="ja-JP" sz="2800" dirty="0" smtClean="0">
                <a:solidFill>
                  <a:srgbClr val="800000"/>
                </a:solidFill>
                <a:latin typeface="Times New Roman"/>
                <a:cs typeface="Times New Roman"/>
              </a:rPr>
            </a:br>
            <a:r>
              <a:rPr kumimoji="1" lang="ja-JP" altLang="en-US" sz="2000" dirty="0" smtClean="0">
                <a:solidFill>
                  <a:schemeClr val="bg1"/>
                </a:solidFill>
                <a:latin typeface="Times New Roman"/>
                <a:cs typeface="Times New Roman"/>
              </a:rPr>
              <a:t>（コンドリュールを含んだアグリゲイトがある程度大きくなったときに</a:t>
            </a:r>
            <a:r>
              <a:rPr kumimoji="1" lang="en-US" altLang="ja-JP" sz="2000" dirty="0" smtClean="0">
                <a:solidFill>
                  <a:schemeClr val="bg1"/>
                </a:solidFill>
                <a:latin typeface="Times New Roman"/>
                <a:cs typeface="Times New Roman"/>
              </a:rPr>
              <a:t/>
            </a:r>
            <a:br>
              <a:rPr kumimoji="1" lang="en-US" altLang="ja-JP" sz="2000" dirty="0" smtClean="0">
                <a:solidFill>
                  <a:schemeClr val="bg1"/>
                </a:solidFill>
                <a:latin typeface="Times New Roman"/>
                <a:cs typeface="Times New Roman"/>
              </a:rPr>
            </a:br>
            <a:r>
              <a:rPr kumimoji="1" lang="ja-JP" altLang="en-US" sz="2000" dirty="0" smtClean="0">
                <a:solidFill>
                  <a:schemeClr val="bg1"/>
                </a:solidFill>
                <a:latin typeface="Times New Roman"/>
                <a:cs typeface="Times New Roman"/>
              </a:rPr>
              <a:t>高速衝突すると、内部のコンドリュールが飛び出して失われてしまう）</a:t>
            </a:r>
            <a:endParaRPr kumimoji="1" lang="ja-JP" altLang="en-US" sz="2000" dirty="0">
              <a:solidFill>
                <a:schemeClr val="bg1"/>
              </a:solidFill>
              <a:latin typeface="Times New Roman"/>
              <a:cs typeface="Times New Roman"/>
            </a:endParaRPr>
          </a:p>
        </p:txBody>
      </p:sp>
      <p:sp>
        <p:nvSpPr>
          <p:cNvPr id="6" name="テキスト ボックス 5"/>
          <p:cNvSpPr txBox="1"/>
          <p:nvPr/>
        </p:nvSpPr>
        <p:spPr>
          <a:xfrm>
            <a:off x="1100666" y="6041784"/>
            <a:ext cx="6955750" cy="461665"/>
          </a:xfrm>
          <a:prstGeom prst="rect">
            <a:avLst/>
          </a:prstGeom>
          <a:noFill/>
        </p:spPr>
        <p:txBody>
          <a:bodyPr wrap="none" rtlCol="0">
            <a:spAutoFit/>
          </a:bodyPr>
          <a:lstStyle/>
          <a:p>
            <a:r>
              <a:rPr kumimoji="1" lang="en-US" altLang="ja-JP" sz="2400" dirty="0" smtClean="0"/>
              <a:t>※</a:t>
            </a:r>
            <a:r>
              <a:rPr kumimoji="1" lang="ja-JP" altLang="en-US" sz="2400" dirty="0" smtClean="0"/>
              <a:t>モノマーサイズの問題ではなく、空隙率の問題</a:t>
            </a:r>
            <a:endParaRPr kumimoji="1" lang="ja-JP" altLang="en-US" sz="2400" dirty="0"/>
          </a:p>
        </p:txBody>
      </p:sp>
    </p:spTree>
    <p:extLst>
      <p:ext uri="{BB962C8B-B14F-4D97-AF65-F5344CB8AC3E}">
        <p14:creationId xmlns:p14="http://schemas.microsoft.com/office/powerpoint/2010/main" val="2119510129"/>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457200" y="946359"/>
            <a:ext cx="8229600" cy="5692371"/>
          </a:xfrm>
        </p:spPr>
        <p:txBody>
          <a:bodyPr>
            <a:normAutofit fontScale="92500" lnSpcReduction="10000"/>
          </a:bodyPr>
          <a:lstStyle/>
          <a:p>
            <a:r>
              <a:rPr kumimoji="1" lang="ja-JP" altLang="en-US" dirty="0" smtClean="0">
                <a:solidFill>
                  <a:srgbClr val="000000"/>
                </a:solidFill>
              </a:rPr>
              <a:t>岩石微惑星形成における一番の困難は</a:t>
            </a:r>
            <a:r>
              <a:rPr kumimoji="1" lang="en-US" altLang="ja-JP" dirty="0" smtClean="0">
                <a:solidFill>
                  <a:srgbClr val="000000"/>
                </a:solidFill>
              </a:rPr>
              <a:t/>
            </a:r>
            <a:br>
              <a:rPr kumimoji="1" lang="en-US" altLang="ja-JP" dirty="0" smtClean="0">
                <a:solidFill>
                  <a:srgbClr val="000000"/>
                </a:solidFill>
              </a:rPr>
            </a:br>
            <a:r>
              <a:rPr kumimoji="1" lang="en-US" altLang="ja-JP" dirty="0" smtClean="0">
                <a:solidFill>
                  <a:srgbClr val="000000"/>
                </a:solidFill>
              </a:rPr>
              <a:t>“</a:t>
            </a:r>
            <a:r>
              <a:rPr kumimoji="1" lang="ja-JP" altLang="en-US" dirty="0" smtClean="0">
                <a:solidFill>
                  <a:srgbClr val="000000"/>
                </a:solidFill>
              </a:rPr>
              <a:t>衝突破壊の壁</a:t>
            </a:r>
            <a:r>
              <a:rPr kumimoji="1" lang="en-US" altLang="ja-JP" dirty="0" smtClean="0">
                <a:solidFill>
                  <a:srgbClr val="000000"/>
                </a:solidFill>
              </a:rPr>
              <a:t>:</a:t>
            </a:r>
            <a:r>
              <a:rPr kumimoji="1" lang="ja-JP" altLang="en-US" dirty="0" smtClean="0">
                <a:solidFill>
                  <a:srgbClr val="000000"/>
                </a:solidFill>
              </a:rPr>
              <a:t> </a:t>
            </a:r>
            <a:r>
              <a:rPr kumimoji="1" lang="en-US" altLang="ja-JP" dirty="0" smtClean="0">
                <a:solidFill>
                  <a:srgbClr val="000000"/>
                </a:solidFill>
              </a:rPr>
              <a:t>fragmentation barrier” </a:t>
            </a:r>
            <a:r>
              <a:rPr kumimoji="1" lang="ja-JP" altLang="en-US" dirty="0" smtClean="0">
                <a:solidFill>
                  <a:srgbClr val="000000"/>
                </a:solidFill>
              </a:rPr>
              <a:t>である</a:t>
            </a:r>
            <a:endParaRPr kumimoji="1" lang="en-US" altLang="ja-JP" dirty="0" smtClean="0">
              <a:solidFill>
                <a:srgbClr val="000000"/>
              </a:solidFill>
            </a:endParaRPr>
          </a:p>
          <a:p>
            <a:endParaRPr kumimoji="1" lang="en-US" altLang="ja-JP" sz="2400" dirty="0" smtClean="0">
              <a:solidFill>
                <a:srgbClr val="000000"/>
              </a:solidFill>
            </a:endParaRPr>
          </a:p>
          <a:p>
            <a:pPr lvl="1"/>
            <a:r>
              <a:rPr kumimoji="1" lang="ja-JP" altLang="en-US" dirty="0" smtClean="0">
                <a:solidFill>
                  <a:srgbClr val="800000"/>
                </a:solidFill>
                <a:latin typeface="Times New Roman"/>
                <a:cs typeface="Times New Roman"/>
              </a:rPr>
              <a:t>しかし、原始惑星系円盤において岩石ダストのモノマーが（</a:t>
            </a:r>
            <a:r>
              <a:rPr kumimoji="1" lang="en-US" altLang="ja-JP" dirty="0" err="1" smtClean="0">
                <a:solidFill>
                  <a:srgbClr val="800000"/>
                </a:solidFill>
                <a:latin typeface="Times New Roman"/>
                <a:cs typeface="Times New Roman"/>
              </a:rPr>
              <a:t>μm</a:t>
            </a:r>
            <a:r>
              <a:rPr kumimoji="1" lang="en-US" altLang="ja-JP" dirty="0" smtClean="0">
                <a:solidFill>
                  <a:srgbClr val="800000"/>
                </a:solidFill>
                <a:latin typeface="Times New Roman"/>
                <a:cs typeface="Times New Roman"/>
              </a:rPr>
              <a:t> </a:t>
            </a:r>
            <a:r>
              <a:rPr kumimoji="1" lang="ja-JP" altLang="en-US" dirty="0" smtClean="0">
                <a:solidFill>
                  <a:srgbClr val="800000"/>
                </a:solidFill>
                <a:latin typeface="Times New Roman"/>
                <a:cs typeface="Times New Roman"/>
              </a:rPr>
              <a:t>サイズの星間ダストから）</a:t>
            </a:r>
            <a:r>
              <a:rPr kumimoji="1" lang="en-US" altLang="ja-JP" dirty="0" smtClean="0">
                <a:solidFill>
                  <a:srgbClr val="800000"/>
                </a:solidFill>
                <a:latin typeface="Times New Roman"/>
                <a:cs typeface="Times New Roman"/>
              </a:rPr>
              <a:t>nm </a:t>
            </a:r>
            <a:r>
              <a:rPr kumimoji="1" lang="ja-JP" altLang="en-US" dirty="0" smtClean="0">
                <a:solidFill>
                  <a:srgbClr val="800000"/>
                </a:solidFill>
                <a:latin typeface="Times New Roman"/>
                <a:cs typeface="Times New Roman"/>
              </a:rPr>
              <a:t>サイズのモノマーへと生まれ変わったならば、ナノ粒子からなるアグリゲイトは衝突破壊や中心星落下を回避し、岩石微惑星へ成長できる</a:t>
            </a:r>
            <a:r>
              <a:rPr kumimoji="1" lang="en-US" altLang="ja-JP" dirty="0" smtClean="0">
                <a:solidFill>
                  <a:srgbClr val="800000"/>
                </a:solidFill>
                <a:latin typeface="Times New Roman"/>
                <a:cs typeface="Times New Roman"/>
              </a:rPr>
              <a:t/>
            </a:r>
            <a:br>
              <a:rPr kumimoji="1" lang="en-US" altLang="ja-JP" dirty="0" smtClean="0">
                <a:solidFill>
                  <a:srgbClr val="800000"/>
                </a:solidFill>
                <a:latin typeface="Times New Roman"/>
                <a:cs typeface="Times New Roman"/>
              </a:rPr>
            </a:br>
            <a:r>
              <a:rPr kumimoji="1" lang="en-US" altLang="ja-JP" dirty="0" smtClean="0">
                <a:solidFill>
                  <a:srgbClr val="800000"/>
                </a:solidFill>
                <a:latin typeface="Times New Roman"/>
                <a:cs typeface="Times New Roman"/>
              </a:rPr>
              <a:t> (Arakawa &amp; </a:t>
            </a:r>
            <a:r>
              <a:rPr kumimoji="1" lang="en-US" altLang="ja-JP" dirty="0" err="1" smtClean="0">
                <a:solidFill>
                  <a:srgbClr val="800000"/>
                </a:solidFill>
                <a:latin typeface="Times New Roman"/>
                <a:cs typeface="Times New Roman"/>
              </a:rPr>
              <a:t>Nakamoto</a:t>
            </a:r>
            <a:r>
              <a:rPr kumimoji="1" lang="en-US" altLang="ja-JP" dirty="0" smtClean="0">
                <a:solidFill>
                  <a:srgbClr val="800000"/>
                </a:solidFill>
                <a:latin typeface="Times New Roman"/>
                <a:cs typeface="Times New Roman"/>
              </a:rPr>
              <a:t> 2016)</a:t>
            </a:r>
          </a:p>
          <a:p>
            <a:pPr lvl="1"/>
            <a:endParaRPr kumimoji="1" lang="en-US" altLang="ja-JP" dirty="0" smtClean="0">
              <a:solidFill>
                <a:srgbClr val="800000"/>
              </a:solidFill>
              <a:latin typeface="Times New Roman"/>
              <a:cs typeface="Times New Roman"/>
            </a:endParaRPr>
          </a:p>
          <a:p>
            <a:pPr lvl="1"/>
            <a:r>
              <a:rPr kumimoji="1" lang="ja-JP" altLang="en-US" dirty="0" smtClean="0">
                <a:solidFill>
                  <a:srgbClr val="000000"/>
                </a:solidFill>
                <a:latin typeface="Times New Roman"/>
                <a:cs typeface="Times New Roman"/>
              </a:rPr>
              <a:t>加えて、比較的熱変成の度合いが小さな隕石</a:t>
            </a:r>
            <a:r>
              <a:rPr kumimoji="1" lang="en-US" altLang="ja-JP" dirty="0" smtClean="0">
                <a:solidFill>
                  <a:srgbClr val="000000"/>
                </a:solidFill>
                <a:latin typeface="Times New Roman"/>
                <a:cs typeface="Times New Roman"/>
              </a:rPr>
              <a:t> (</a:t>
            </a:r>
            <a:r>
              <a:rPr kumimoji="1" lang="en-US" altLang="ja-JP" dirty="0" err="1" smtClean="0">
                <a:solidFill>
                  <a:srgbClr val="000000"/>
                </a:solidFill>
                <a:latin typeface="Times New Roman"/>
                <a:cs typeface="Times New Roman"/>
              </a:rPr>
              <a:t>Toriumi</a:t>
            </a:r>
            <a:r>
              <a:rPr kumimoji="1" lang="en-US" altLang="ja-JP" dirty="0" smtClean="0">
                <a:solidFill>
                  <a:srgbClr val="000000"/>
                </a:solidFill>
                <a:latin typeface="Times New Roman"/>
                <a:cs typeface="Times New Roman"/>
              </a:rPr>
              <a:t> 1989) </a:t>
            </a:r>
            <a:r>
              <a:rPr kumimoji="1" lang="ja-JP" altLang="en-US" dirty="0" smtClean="0">
                <a:solidFill>
                  <a:srgbClr val="000000"/>
                </a:solidFill>
                <a:latin typeface="Times New Roman"/>
                <a:cs typeface="Times New Roman"/>
              </a:rPr>
              <a:t>および彗星ダストの構成粒子</a:t>
            </a:r>
            <a:r>
              <a:rPr kumimoji="1" lang="en-US" altLang="ja-JP" dirty="0" smtClean="0">
                <a:solidFill>
                  <a:srgbClr val="000000"/>
                </a:solidFill>
                <a:latin typeface="Times New Roman"/>
                <a:cs typeface="Times New Roman"/>
              </a:rPr>
              <a:t> (e.g., Keller </a:t>
            </a:r>
            <a:r>
              <a:rPr kumimoji="1" lang="en-US" altLang="ja-JP" dirty="0">
                <a:solidFill>
                  <a:srgbClr val="000000"/>
                </a:solidFill>
                <a:latin typeface="Times New Roman"/>
                <a:cs typeface="Times New Roman"/>
              </a:rPr>
              <a:t>&amp; Messenger 2011</a:t>
            </a:r>
            <a:r>
              <a:rPr kumimoji="1" lang="en-US" altLang="ja-JP" dirty="0" smtClean="0">
                <a:solidFill>
                  <a:srgbClr val="000000"/>
                </a:solidFill>
                <a:latin typeface="Times New Roman"/>
                <a:cs typeface="Times New Roman"/>
              </a:rPr>
              <a:t>) </a:t>
            </a:r>
            <a:r>
              <a:rPr kumimoji="1" lang="ja-JP" altLang="en-US" dirty="0" smtClean="0">
                <a:solidFill>
                  <a:srgbClr val="000000"/>
                </a:solidFill>
                <a:latin typeface="Times New Roman"/>
                <a:cs typeface="Times New Roman"/>
              </a:rPr>
              <a:t>のサイズ頻度分布も、初期太陽系にナノダストが存在していたことを示しているのかもしれない</a:t>
            </a:r>
            <a:endParaRPr kumimoji="1" lang="en-US" altLang="ja-JP" dirty="0" smtClean="0">
              <a:solidFill>
                <a:srgbClr val="000000"/>
              </a:solidFill>
              <a:latin typeface="Times New Roman"/>
              <a:cs typeface="Times New Roman"/>
            </a:endParaRPr>
          </a:p>
          <a:p>
            <a:pPr lvl="1"/>
            <a:endParaRPr kumimoji="1" lang="en-US" altLang="ja-JP" dirty="0">
              <a:solidFill>
                <a:srgbClr val="000000"/>
              </a:solidFill>
              <a:latin typeface="Times New Roman"/>
              <a:cs typeface="Times New Roman"/>
            </a:endParaRPr>
          </a:p>
          <a:p>
            <a:r>
              <a:rPr kumimoji="1" lang="en-US" altLang="ja-JP" dirty="0" smtClean="0">
                <a:solidFill>
                  <a:srgbClr val="FFFF00"/>
                </a:solidFill>
              </a:rPr>
              <a:t>”</a:t>
            </a:r>
            <a:r>
              <a:rPr kumimoji="1" lang="ja-JP" altLang="en-US" dirty="0" smtClean="0">
                <a:solidFill>
                  <a:srgbClr val="FFFF00"/>
                </a:solidFill>
              </a:rPr>
              <a:t>モノマーは何なのか問題</a:t>
            </a:r>
            <a:r>
              <a:rPr kumimoji="1" lang="en-US" altLang="ja-JP" dirty="0" smtClean="0">
                <a:solidFill>
                  <a:srgbClr val="FFFF00"/>
                </a:solidFill>
              </a:rPr>
              <a:t>” </a:t>
            </a:r>
            <a:r>
              <a:rPr kumimoji="1" lang="ja-JP" altLang="en-US" dirty="0" smtClean="0">
                <a:solidFill>
                  <a:srgbClr val="FFFF00"/>
                </a:solidFill>
              </a:rPr>
              <a:t>を解明することが</a:t>
            </a:r>
            <a:r>
              <a:rPr kumimoji="1" lang="en-US" altLang="ja-JP" dirty="0" smtClean="0">
                <a:solidFill>
                  <a:srgbClr val="FFFF00"/>
                </a:solidFill>
              </a:rPr>
              <a:t/>
            </a:r>
            <a:br>
              <a:rPr kumimoji="1" lang="en-US" altLang="ja-JP" dirty="0" smtClean="0">
                <a:solidFill>
                  <a:srgbClr val="FFFF00"/>
                </a:solidFill>
              </a:rPr>
            </a:br>
            <a:r>
              <a:rPr kumimoji="1" lang="ja-JP" altLang="en-US" dirty="0" smtClean="0">
                <a:solidFill>
                  <a:srgbClr val="FFFF00"/>
                </a:solidFill>
              </a:rPr>
              <a:t>微惑星形成を理解する上で極めて重要である！</a:t>
            </a:r>
            <a:endParaRPr kumimoji="1" lang="en-US" altLang="ja-JP" dirty="0" smtClean="0">
              <a:solidFill>
                <a:srgbClr val="FFFF00"/>
              </a:solidFill>
            </a:endParaRPr>
          </a:p>
        </p:txBody>
      </p:sp>
      <p:sp>
        <p:nvSpPr>
          <p:cNvPr id="3" name="タイトル 2"/>
          <p:cNvSpPr>
            <a:spLocks noGrp="1"/>
          </p:cNvSpPr>
          <p:nvPr>
            <p:ph type="title"/>
          </p:nvPr>
        </p:nvSpPr>
        <p:spPr/>
        <p:txBody>
          <a:bodyPr/>
          <a:lstStyle/>
          <a:p>
            <a:r>
              <a:rPr kumimoji="1" lang="ja-JP" altLang="en-US" dirty="0" smtClean="0">
                <a:latin typeface="ヒラギノ角ゴ StdN W8"/>
                <a:ea typeface="ヒラギノ角ゴ StdN W8"/>
                <a:cs typeface="ヒラギノ角ゴ StdN W8"/>
              </a:rPr>
              <a:t>まとめ</a:t>
            </a:r>
            <a:endParaRPr kumimoji="1" lang="ja-JP" altLang="en-US" dirty="0">
              <a:latin typeface="ヒラギノ角ゴ StdN W8"/>
              <a:ea typeface="ヒラギノ角ゴ StdN W8"/>
              <a:cs typeface="ヒラギノ角ゴ StdN W8"/>
            </a:endParaRPr>
          </a:p>
        </p:txBody>
      </p:sp>
      <p:sp>
        <p:nvSpPr>
          <p:cNvPr id="4" name="スライド番号プレースホルダー 3"/>
          <p:cNvSpPr>
            <a:spLocks noGrp="1"/>
          </p:cNvSpPr>
          <p:nvPr>
            <p:ph type="sldNum" sz="quarter" idx="12"/>
          </p:nvPr>
        </p:nvSpPr>
        <p:spPr/>
        <p:txBody>
          <a:bodyPr/>
          <a:lstStyle/>
          <a:p>
            <a:pPr eaLnBrk="1" latinLnBrk="0" hangingPunct="1"/>
            <a:fld id="{D2E57653-3E58-4892-A7ED-712530ACC680}" type="slidenum">
              <a:rPr kumimoji="0" lang="en-US" smtClean="0"/>
              <a:pPr eaLnBrk="1" latinLnBrk="0" hangingPunct="1"/>
              <a:t>25</a:t>
            </a:fld>
            <a:endParaRPr kumimoji="0" lang="en-US"/>
          </a:p>
        </p:txBody>
      </p:sp>
      <p:sp>
        <p:nvSpPr>
          <p:cNvPr id="5" name="テキスト ボックス 4"/>
          <p:cNvSpPr txBox="1"/>
          <p:nvPr/>
        </p:nvSpPr>
        <p:spPr>
          <a:xfrm>
            <a:off x="2836606" y="5270417"/>
            <a:ext cx="543739" cy="523220"/>
          </a:xfrm>
          <a:prstGeom prst="rect">
            <a:avLst/>
          </a:prstGeom>
          <a:noFill/>
        </p:spPr>
        <p:txBody>
          <a:bodyPr wrap="none" rtlCol="0">
            <a:spAutoFit/>
          </a:bodyPr>
          <a:lstStyle/>
          <a:p>
            <a:r>
              <a:rPr kumimoji="1" lang="ja-JP" altLang="en-US" sz="2800" dirty="0" smtClean="0">
                <a:solidFill>
                  <a:srgbClr val="FFFF00"/>
                </a:solidFill>
              </a:rPr>
              <a:t>・</a:t>
            </a:r>
            <a:endParaRPr kumimoji="1" lang="ja-JP" altLang="en-US" sz="2800" dirty="0">
              <a:solidFill>
                <a:srgbClr val="FFFF00"/>
              </a:solidFill>
            </a:endParaRPr>
          </a:p>
        </p:txBody>
      </p:sp>
      <p:sp>
        <p:nvSpPr>
          <p:cNvPr id="6" name="テキスト ボックス 5"/>
          <p:cNvSpPr txBox="1"/>
          <p:nvPr/>
        </p:nvSpPr>
        <p:spPr>
          <a:xfrm>
            <a:off x="3162632" y="5270417"/>
            <a:ext cx="543739" cy="523220"/>
          </a:xfrm>
          <a:prstGeom prst="rect">
            <a:avLst/>
          </a:prstGeom>
          <a:noFill/>
        </p:spPr>
        <p:txBody>
          <a:bodyPr wrap="none" rtlCol="0">
            <a:spAutoFit/>
          </a:bodyPr>
          <a:lstStyle/>
          <a:p>
            <a:r>
              <a:rPr kumimoji="1" lang="ja-JP" altLang="en-US" sz="2800" dirty="0" smtClean="0">
                <a:solidFill>
                  <a:srgbClr val="FFFF00"/>
                </a:solidFill>
              </a:rPr>
              <a:t>・</a:t>
            </a:r>
            <a:endParaRPr kumimoji="1" lang="ja-JP" altLang="en-US" sz="2800" dirty="0">
              <a:solidFill>
                <a:srgbClr val="FFFF00"/>
              </a:solidFill>
            </a:endParaRPr>
          </a:p>
        </p:txBody>
      </p:sp>
    </p:spTree>
    <p:extLst>
      <p:ext uri="{BB962C8B-B14F-4D97-AF65-F5344CB8AC3E}">
        <p14:creationId xmlns:p14="http://schemas.microsoft.com/office/powerpoint/2010/main" val="999447264"/>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pPr eaLnBrk="1" latinLnBrk="0" hangingPunct="1"/>
            <a:fld id="{D2E57653-3E58-4892-A7ED-712530ACC680}" type="slidenum">
              <a:rPr kumimoji="0" lang="en-US" smtClean="0"/>
              <a:pPr eaLnBrk="1" latinLnBrk="0" hangingPunct="1"/>
              <a:t>3</a:t>
            </a:fld>
            <a:endParaRPr kumimoji="0" lang="en-US"/>
          </a:p>
        </p:txBody>
      </p:sp>
      <p:sp>
        <p:nvSpPr>
          <p:cNvPr id="6" name="タイトル 2"/>
          <p:cNvSpPr>
            <a:spLocks noGrp="1"/>
          </p:cNvSpPr>
          <p:nvPr>
            <p:ph type="title"/>
          </p:nvPr>
        </p:nvSpPr>
        <p:spPr>
          <a:xfrm>
            <a:off x="685800" y="3505200"/>
            <a:ext cx="7924800" cy="1371600"/>
          </a:xfrm>
        </p:spPr>
        <p:txBody>
          <a:bodyPr/>
          <a:lstStyle/>
          <a:p>
            <a:pPr lvl="1" algn="ctr" rtl="0">
              <a:spcBef>
                <a:spcPct val="0"/>
              </a:spcBef>
            </a:pPr>
            <a:r>
              <a:rPr kumimoji="1" lang="ja-JP" altLang="en-US" sz="4000" dirty="0" smtClean="0">
                <a:solidFill>
                  <a:schemeClr val="tx1"/>
                </a:solidFill>
                <a:effectLst>
                  <a:outerShdw blurRad="50800" dist="38100" dir="2700000" algn="tl" rotWithShape="0">
                    <a:srgbClr val="000000">
                      <a:alpha val="43000"/>
                    </a:srgbClr>
                  </a:outerShdw>
                </a:effectLst>
                <a:latin typeface="ヒラギノ角ゴ StdN W8"/>
                <a:ea typeface="ヒラギノ角ゴ StdN W8"/>
                <a:cs typeface="ヒラギノ角ゴ StdN W8"/>
              </a:rPr>
              <a:t>岩石微惑星形成の困難</a:t>
            </a:r>
            <a:endParaRPr kumimoji="1" lang="ja-JP" altLang="en-US" sz="4000" dirty="0">
              <a:effectLst>
                <a:outerShdw blurRad="50800" dist="38100" dir="2700000" algn="tl" rotWithShape="0">
                  <a:srgbClr val="000000">
                    <a:alpha val="43000"/>
                  </a:srgbClr>
                </a:outerShdw>
              </a:effectLst>
              <a:latin typeface="ヒラギノ角ゴ StdN W8"/>
              <a:ea typeface="ヒラギノ角ゴ StdN W8"/>
              <a:cs typeface="ヒラギノ角ゴ StdN W8"/>
            </a:endParaRPr>
          </a:p>
        </p:txBody>
      </p:sp>
    </p:spTree>
    <p:extLst>
      <p:ext uri="{BB962C8B-B14F-4D97-AF65-F5344CB8AC3E}">
        <p14:creationId xmlns:p14="http://schemas.microsoft.com/office/powerpoint/2010/main" val="492938314"/>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pPr algn="ctr"/>
            <a:r>
              <a:rPr kumimoji="1" lang="en-US" altLang="ja-JP" dirty="0" err="1" smtClean="0"/>
              <a:t>Planetesimal</a:t>
            </a:r>
            <a:r>
              <a:rPr kumimoji="1" lang="en-US" altLang="ja-JP" dirty="0" smtClean="0"/>
              <a:t> Hypothesis</a:t>
            </a:r>
            <a:endParaRPr kumimoji="1" lang="ja-JP" altLang="en-US" dirty="0"/>
          </a:p>
        </p:txBody>
      </p:sp>
      <p:sp>
        <p:nvSpPr>
          <p:cNvPr id="4" name="スライド番号プレースホルダー 3"/>
          <p:cNvSpPr>
            <a:spLocks noGrp="1"/>
          </p:cNvSpPr>
          <p:nvPr>
            <p:ph type="sldNum" sz="quarter" idx="12"/>
          </p:nvPr>
        </p:nvSpPr>
        <p:spPr/>
        <p:txBody>
          <a:bodyPr/>
          <a:lstStyle/>
          <a:p>
            <a:pPr eaLnBrk="1" latinLnBrk="0" hangingPunct="1"/>
            <a:fld id="{D2E57653-3E58-4892-A7ED-712530ACC680}" type="slidenum">
              <a:rPr kumimoji="0" lang="en-US" smtClean="0"/>
              <a:pPr eaLnBrk="1" latinLnBrk="0" hangingPunct="1"/>
              <a:t>4</a:t>
            </a:fld>
            <a:endParaRPr kumimoji="0" lang="en-US"/>
          </a:p>
        </p:txBody>
      </p:sp>
      <p:grpSp>
        <p:nvGrpSpPr>
          <p:cNvPr id="5" name="図形グループ 4"/>
          <p:cNvGrpSpPr>
            <a:grpSpLocks noChangeAspect="1"/>
          </p:cNvGrpSpPr>
          <p:nvPr/>
        </p:nvGrpSpPr>
        <p:grpSpPr>
          <a:xfrm>
            <a:off x="350982" y="1298521"/>
            <a:ext cx="8480962" cy="2795140"/>
            <a:chOff x="124514" y="1373430"/>
            <a:chExt cx="8944780" cy="2948004"/>
          </a:xfrm>
        </p:grpSpPr>
        <p:sp>
          <p:nvSpPr>
            <p:cNvPr id="18" name="右矢印 17"/>
            <p:cNvSpPr/>
            <p:nvPr/>
          </p:nvSpPr>
          <p:spPr>
            <a:xfrm>
              <a:off x="124514" y="3290742"/>
              <a:ext cx="8944780" cy="1030692"/>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kumimoji="1" lang="ja-JP" altLang="en-US"/>
            </a:p>
          </p:txBody>
        </p:sp>
        <p:grpSp>
          <p:nvGrpSpPr>
            <p:cNvPr id="19" name="図形グループ 18"/>
            <p:cNvGrpSpPr/>
            <p:nvPr/>
          </p:nvGrpSpPr>
          <p:grpSpPr>
            <a:xfrm>
              <a:off x="453191" y="1373430"/>
              <a:ext cx="8355310" cy="2650641"/>
              <a:chOff x="453191" y="2132458"/>
              <a:chExt cx="8355310" cy="2650641"/>
            </a:xfrm>
          </p:grpSpPr>
          <p:pic>
            <p:nvPicPr>
              <p:cNvPr id="2" name="図 1" descr="GEMS.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3191" y="2132458"/>
                <a:ext cx="2417009" cy="1908165"/>
              </a:xfrm>
              <a:prstGeom prst="rect">
                <a:avLst/>
              </a:prstGeom>
            </p:spPr>
          </p:pic>
          <p:pic>
            <p:nvPicPr>
              <p:cNvPr id="6" name="図 5" descr="Mars.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81799" y="2132458"/>
                <a:ext cx="1908165" cy="1908165"/>
              </a:xfrm>
              <a:prstGeom prst="rect">
                <a:avLst/>
              </a:prstGeom>
            </p:spPr>
          </p:pic>
          <p:sp>
            <p:nvSpPr>
              <p:cNvPr id="9" name="テキスト ボックス 8"/>
              <p:cNvSpPr txBox="1"/>
              <p:nvPr/>
            </p:nvSpPr>
            <p:spPr>
              <a:xfrm>
                <a:off x="7411896" y="2139321"/>
                <a:ext cx="659067" cy="369332"/>
              </a:xfrm>
              <a:prstGeom prst="rect">
                <a:avLst/>
              </a:prstGeom>
              <a:noFill/>
            </p:spPr>
            <p:txBody>
              <a:bodyPr wrap="none" rtlCol="0">
                <a:spAutoFit/>
              </a:bodyPr>
              <a:lstStyle/>
              <a:p>
                <a:pPr algn="ctr"/>
                <a:r>
                  <a:rPr kumimoji="1" lang="en-US" altLang="ja-JP" dirty="0" smtClean="0">
                    <a:latin typeface="Times New Roman"/>
                    <a:cs typeface="Times New Roman"/>
                  </a:rPr>
                  <a:t>Mars</a:t>
                </a:r>
                <a:endParaRPr kumimoji="1" lang="ja-JP" altLang="en-US" dirty="0">
                  <a:latin typeface="Times New Roman"/>
                  <a:cs typeface="Times New Roman"/>
                </a:endParaRPr>
              </a:p>
            </p:txBody>
          </p:sp>
          <p:sp>
            <p:nvSpPr>
              <p:cNvPr id="10" name="テキスト ボックス 9"/>
              <p:cNvSpPr txBox="1"/>
              <p:nvPr/>
            </p:nvSpPr>
            <p:spPr>
              <a:xfrm>
                <a:off x="7925053" y="3763624"/>
                <a:ext cx="761747" cy="276999"/>
              </a:xfrm>
              <a:prstGeom prst="rect">
                <a:avLst/>
              </a:prstGeom>
              <a:noFill/>
            </p:spPr>
            <p:txBody>
              <a:bodyPr wrap="none" rtlCol="0">
                <a:spAutoFit/>
              </a:bodyPr>
              <a:lstStyle/>
              <a:p>
                <a:pPr algn="ctr"/>
                <a:r>
                  <a:rPr kumimoji="1" lang="en-US" altLang="ja-JP" sz="1200" dirty="0" smtClean="0">
                    <a:latin typeface="Times New Roman"/>
                    <a:cs typeface="Times New Roman"/>
                  </a:rPr>
                  <a:t>© NASA</a:t>
                </a:r>
                <a:endParaRPr kumimoji="1" lang="ja-JP" altLang="en-US" sz="1200" dirty="0">
                  <a:latin typeface="Times New Roman"/>
                  <a:cs typeface="Times New Roman"/>
                </a:endParaRPr>
              </a:p>
            </p:txBody>
          </p:sp>
          <p:sp>
            <p:nvSpPr>
              <p:cNvPr id="11" name="テキスト ボックス 10"/>
              <p:cNvSpPr txBox="1"/>
              <p:nvPr/>
            </p:nvSpPr>
            <p:spPr>
              <a:xfrm>
                <a:off x="2108453" y="3763624"/>
                <a:ext cx="761747" cy="276999"/>
              </a:xfrm>
              <a:prstGeom prst="rect">
                <a:avLst/>
              </a:prstGeom>
              <a:noFill/>
            </p:spPr>
            <p:txBody>
              <a:bodyPr wrap="none" rtlCol="0">
                <a:spAutoFit/>
              </a:bodyPr>
              <a:lstStyle/>
              <a:p>
                <a:pPr algn="ctr"/>
                <a:r>
                  <a:rPr kumimoji="1" lang="en-US" altLang="ja-JP" sz="1200" dirty="0" smtClean="0">
                    <a:latin typeface="Times New Roman"/>
                    <a:cs typeface="Times New Roman"/>
                  </a:rPr>
                  <a:t>© NASA</a:t>
                </a:r>
                <a:endParaRPr kumimoji="1" lang="ja-JP" altLang="en-US" sz="1200" dirty="0">
                  <a:latin typeface="Times New Roman"/>
                  <a:cs typeface="Times New Roman"/>
                </a:endParaRPr>
              </a:p>
            </p:txBody>
          </p:sp>
          <p:pic>
            <p:nvPicPr>
              <p:cNvPr id="13" name="図 12" descr="Bennu.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920005" y="2135623"/>
                <a:ext cx="3812132" cy="1892548"/>
              </a:xfrm>
              <a:prstGeom prst="rect">
                <a:avLst/>
              </a:prstGeom>
              <a:solidFill>
                <a:schemeClr val="bg2"/>
              </a:solidFill>
              <a:ln w="88900" cap="sq">
                <a:noFill/>
                <a:miter lim="800000"/>
              </a:ln>
              <a:effectLst/>
              <a:scene3d>
                <a:camera prst="orthographicFront"/>
                <a:lightRig rig="twoPt" dir="t">
                  <a:rot lat="0" lon="0" rev="7200000"/>
                </a:lightRig>
              </a:scene3d>
              <a:sp3d>
                <a:bevelT w="25400" h="19050"/>
                <a:contourClr>
                  <a:srgbClr val="FFFFFF"/>
                </a:contourClr>
              </a:sp3d>
            </p:spPr>
          </p:pic>
          <p:sp>
            <p:nvSpPr>
              <p:cNvPr id="14" name="テキスト ボックス 13"/>
              <p:cNvSpPr txBox="1"/>
              <p:nvPr/>
            </p:nvSpPr>
            <p:spPr>
              <a:xfrm>
                <a:off x="4254068" y="3738720"/>
                <a:ext cx="1942659" cy="276999"/>
              </a:xfrm>
              <a:prstGeom prst="rect">
                <a:avLst/>
              </a:prstGeom>
              <a:solidFill>
                <a:schemeClr val="accent3">
                  <a:lumMod val="50000"/>
                </a:schemeClr>
              </a:solidFill>
            </p:spPr>
            <p:txBody>
              <a:bodyPr wrap="none" rtlCol="0">
                <a:spAutoFit/>
              </a:bodyPr>
              <a:lstStyle/>
              <a:p>
                <a:pPr algn="ctr"/>
                <a:r>
                  <a:rPr kumimoji="1" lang="en-US" altLang="ja-JP" sz="1200" dirty="0" smtClean="0">
                    <a:latin typeface="Times New Roman"/>
                    <a:cs typeface="Times New Roman"/>
                  </a:rPr>
                  <a:t>© Arizona </a:t>
                </a:r>
                <a:r>
                  <a:rPr kumimoji="1" lang="en-US" altLang="ja-JP" sz="1200" dirty="0">
                    <a:latin typeface="Times New Roman"/>
                    <a:cs typeface="Times New Roman"/>
                  </a:rPr>
                  <a:t>Board of </a:t>
                </a:r>
                <a:r>
                  <a:rPr kumimoji="1" lang="en-US" altLang="ja-JP" sz="1200" dirty="0" smtClean="0">
                    <a:latin typeface="Times New Roman"/>
                    <a:cs typeface="Times New Roman"/>
                  </a:rPr>
                  <a:t>Regents </a:t>
                </a:r>
                <a:endParaRPr kumimoji="1" lang="ja-JP" altLang="en-US" sz="1200" dirty="0">
                  <a:latin typeface="Times New Roman"/>
                  <a:cs typeface="Times New Roman"/>
                </a:endParaRPr>
              </a:p>
            </p:txBody>
          </p:sp>
          <p:sp>
            <p:nvSpPr>
              <p:cNvPr id="15" name="テキスト ボックス 14"/>
              <p:cNvSpPr txBox="1"/>
              <p:nvPr/>
            </p:nvSpPr>
            <p:spPr>
              <a:xfrm>
                <a:off x="663143" y="4320689"/>
                <a:ext cx="2021407" cy="461665"/>
              </a:xfrm>
              <a:prstGeom prst="rect">
                <a:avLst/>
              </a:prstGeom>
              <a:noFill/>
            </p:spPr>
            <p:txBody>
              <a:bodyPr wrap="none" rtlCol="0">
                <a:spAutoFit/>
              </a:bodyPr>
              <a:lstStyle/>
              <a:p>
                <a:pPr algn="ctr"/>
                <a:r>
                  <a:rPr kumimoji="1" lang="en-US" altLang="ja-JP" sz="2400" dirty="0" smtClean="0">
                    <a:solidFill>
                      <a:srgbClr val="000000"/>
                    </a:solidFill>
                    <a:cs typeface="Times New Roman"/>
                  </a:rPr>
                  <a:t>Dust Particle</a:t>
                </a:r>
                <a:endParaRPr kumimoji="1" lang="ja-JP" altLang="en-US" sz="2400" dirty="0">
                  <a:solidFill>
                    <a:srgbClr val="000000"/>
                  </a:solidFill>
                  <a:cs typeface="Times New Roman"/>
                </a:endParaRPr>
              </a:p>
            </p:txBody>
          </p:sp>
          <p:sp>
            <p:nvSpPr>
              <p:cNvPr id="16" name="テキスト ボックス 15"/>
              <p:cNvSpPr txBox="1"/>
              <p:nvPr/>
            </p:nvSpPr>
            <p:spPr>
              <a:xfrm>
                <a:off x="3790659" y="4321434"/>
                <a:ext cx="2072352" cy="461665"/>
              </a:xfrm>
              <a:prstGeom prst="rect">
                <a:avLst/>
              </a:prstGeom>
              <a:noFill/>
            </p:spPr>
            <p:txBody>
              <a:bodyPr wrap="none" rtlCol="0">
                <a:spAutoFit/>
              </a:bodyPr>
              <a:lstStyle/>
              <a:p>
                <a:pPr algn="ctr"/>
                <a:r>
                  <a:rPr kumimoji="1" lang="en-US" altLang="ja-JP" sz="2400" dirty="0" err="1" smtClean="0">
                    <a:solidFill>
                      <a:srgbClr val="800000"/>
                    </a:solidFill>
                    <a:cs typeface="Times New Roman"/>
                  </a:rPr>
                  <a:t>Planetesimal</a:t>
                </a:r>
                <a:endParaRPr kumimoji="1" lang="ja-JP" altLang="en-US" sz="2400" dirty="0">
                  <a:solidFill>
                    <a:srgbClr val="800000"/>
                  </a:solidFill>
                  <a:cs typeface="Times New Roman"/>
                </a:endParaRPr>
              </a:p>
            </p:txBody>
          </p:sp>
          <p:sp>
            <p:nvSpPr>
              <p:cNvPr id="17" name="テキスト ボックス 16"/>
              <p:cNvSpPr txBox="1"/>
              <p:nvPr/>
            </p:nvSpPr>
            <p:spPr>
              <a:xfrm>
                <a:off x="6669724" y="4321434"/>
                <a:ext cx="2138777" cy="461665"/>
              </a:xfrm>
              <a:prstGeom prst="rect">
                <a:avLst/>
              </a:prstGeom>
              <a:noFill/>
            </p:spPr>
            <p:txBody>
              <a:bodyPr wrap="none" rtlCol="0">
                <a:spAutoFit/>
              </a:bodyPr>
              <a:lstStyle/>
              <a:p>
                <a:pPr algn="ctr"/>
                <a:r>
                  <a:rPr kumimoji="1" lang="en-US" altLang="ja-JP" sz="2400" dirty="0" smtClean="0">
                    <a:solidFill>
                      <a:srgbClr val="000000"/>
                    </a:solidFill>
                    <a:cs typeface="Times New Roman"/>
                  </a:rPr>
                  <a:t>(Proto)Planet</a:t>
                </a:r>
                <a:endParaRPr kumimoji="1" lang="ja-JP" altLang="en-US" sz="2400" dirty="0">
                  <a:solidFill>
                    <a:srgbClr val="000000"/>
                  </a:solidFill>
                  <a:cs typeface="Times New Roman"/>
                </a:endParaRPr>
              </a:p>
            </p:txBody>
          </p:sp>
        </p:grpSp>
      </p:grpSp>
      <p:sp>
        <p:nvSpPr>
          <p:cNvPr id="21" name="コンテンツ プレースホルダー 1"/>
          <p:cNvSpPr>
            <a:spLocks noGrp="1"/>
          </p:cNvSpPr>
          <p:nvPr>
            <p:ph idx="1"/>
          </p:nvPr>
        </p:nvSpPr>
        <p:spPr>
          <a:xfrm>
            <a:off x="457200" y="4321434"/>
            <a:ext cx="8229600" cy="1774565"/>
          </a:xfrm>
        </p:spPr>
        <p:txBody>
          <a:bodyPr>
            <a:noAutofit/>
          </a:bodyPr>
          <a:lstStyle/>
          <a:p>
            <a:r>
              <a:rPr kumimoji="1" lang="ja-JP" altLang="en-US" sz="2400" dirty="0" smtClean="0">
                <a:solidFill>
                  <a:srgbClr val="000000"/>
                </a:solidFill>
              </a:rPr>
              <a:t>微惑星形成 </a:t>
            </a:r>
            <a:r>
              <a:rPr kumimoji="1" lang="en-US" altLang="ja-JP" sz="2400" dirty="0" smtClean="0">
                <a:solidFill>
                  <a:srgbClr val="000000"/>
                </a:solidFill>
              </a:rPr>
              <a:t>=</a:t>
            </a:r>
            <a:r>
              <a:rPr kumimoji="1" lang="ja-JP" altLang="en-US" sz="2400" dirty="0" smtClean="0">
                <a:solidFill>
                  <a:srgbClr val="000000"/>
                </a:solidFill>
              </a:rPr>
              <a:t> 「モノマー」と呼ばれるダスト粒子の集積</a:t>
            </a:r>
            <a:endParaRPr kumimoji="1" lang="en-US" altLang="ja-JP" sz="2400" dirty="0" smtClean="0">
              <a:solidFill>
                <a:srgbClr val="000000"/>
              </a:solidFill>
            </a:endParaRPr>
          </a:p>
          <a:p>
            <a:r>
              <a:rPr kumimoji="1" lang="ja-JP" altLang="en-US" sz="2400" dirty="0" smtClean="0">
                <a:solidFill>
                  <a:schemeClr val="bg1"/>
                </a:solidFill>
              </a:rPr>
              <a:t>しかし、微惑星の集積機構はよくわかっていない</a:t>
            </a:r>
            <a:r>
              <a:rPr kumimoji="1" lang="en-US" altLang="ja-JP" sz="2400" dirty="0" smtClean="0">
                <a:solidFill>
                  <a:schemeClr val="bg1"/>
                </a:solidFill>
              </a:rPr>
              <a:t/>
            </a:r>
            <a:br>
              <a:rPr kumimoji="1" lang="en-US" altLang="ja-JP" sz="2400" dirty="0" smtClean="0">
                <a:solidFill>
                  <a:schemeClr val="bg1"/>
                </a:solidFill>
              </a:rPr>
            </a:br>
            <a:r>
              <a:rPr kumimoji="1" lang="ja-JP" altLang="en-US" sz="2400" dirty="0" smtClean="0">
                <a:solidFill>
                  <a:srgbClr val="000000"/>
                </a:solidFill>
              </a:rPr>
              <a:t>（</a:t>
            </a:r>
            <a:r>
              <a:rPr kumimoji="1" lang="ja-JP" altLang="en-US" sz="2400" dirty="0" smtClean="0">
                <a:solidFill>
                  <a:srgbClr val="800000"/>
                </a:solidFill>
              </a:rPr>
              <a:t>特に岩石微惑星形成は困難</a:t>
            </a:r>
            <a:r>
              <a:rPr kumimoji="1" lang="ja-JP" altLang="en-US" sz="2400" dirty="0" smtClean="0">
                <a:solidFill>
                  <a:srgbClr val="000000"/>
                </a:solidFill>
              </a:rPr>
              <a:t>だと思われている）</a:t>
            </a:r>
            <a:endParaRPr kumimoji="1" lang="en-US" altLang="ja-JP" sz="2400" dirty="0" smtClean="0">
              <a:solidFill>
                <a:srgbClr val="000000"/>
              </a:solidFill>
            </a:endParaRPr>
          </a:p>
          <a:p>
            <a:pPr lvl="1"/>
            <a:r>
              <a:rPr kumimoji="1" lang="ja-JP" altLang="en-US" sz="2000" dirty="0" smtClean="0">
                <a:solidFill>
                  <a:schemeClr val="bg1"/>
                </a:solidFill>
              </a:rPr>
              <a:t>理由：岩石ダストは大きなサイズに成長するのが難しい！</a:t>
            </a:r>
            <a:endParaRPr kumimoji="1" lang="en-US" altLang="ja-JP" sz="2000" dirty="0">
              <a:solidFill>
                <a:schemeClr val="bg1"/>
              </a:solidFill>
            </a:endParaRPr>
          </a:p>
        </p:txBody>
      </p:sp>
    </p:spTree>
    <p:extLst>
      <p:ext uri="{BB962C8B-B14F-4D97-AF65-F5344CB8AC3E}">
        <p14:creationId xmlns:p14="http://schemas.microsoft.com/office/powerpoint/2010/main" val="3962811545"/>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457199" y="946360"/>
            <a:ext cx="8376203" cy="5149640"/>
          </a:xfrm>
        </p:spPr>
        <p:txBody>
          <a:bodyPr>
            <a:normAutofit/>
          </a:bodyPr>
          <a:lstStyle/>
          <a:p>
            <a:r>
              <a:rPr kumimoji="1" lang="ja-JP" altLang="en-US" dirty="0" smtClean="0">
                <a:solidFill>
                  <a:srgbClr val="000000"/>
                </a:solidFill>
              </a:rPr>
              <a:t>（直接合体成長による）</a:t>
            </a:r>
            <a:r>
              <a:rPr kumimoji="1" lang="ja-JP" altLang="en-US" dirty="0" smtClean="0">
                <a:solidFill>
                  <a:srgbClr val="800000"/>
                </a:solidFill>
              </a:rPr>
              <a:t>微惑星形成の</a:t>
            </a:r>
            <a:r>
              <a:rPr kumimoji="1" lang="en-US" altLang="ja-JP" dirty="0" smtClean="0">
                <a:solidFill>
                  <a:srgbClr val="800000"/>
                </a:solidFill>
              </a:rPr>
              <a:t> “</a:t>
            </a:r>
            <a:r>
              <a:rPr kumimoji="1" lang="ja-JP" altLang="en-US" dirty="0" smtClean="0">
                <a:solidFill>
                  <a:srgbClr val="800000"/>
                </a:solidFill>
              </a:rPr>
              <a:t>壁</a:t>
            </a:r>
            <a:r>
              <a:rPr kumimoji="1" lang="en-US" altLang="ja-JP" dirty="0" smtClean="0">
                <a:solidFill>
                  <a:srgbClr val="800000"/>
                </a:solidFill>
              </a:rPr>
              <a:t>”</a:t>
            </a:r>
          </a:p>
          <a:p>
            <a:pPr lvl="1"/>
            <a:r>
              <a:rPr kumimoji="1" lang="en-US" altLang="ja-JP" sz="3200" dirty="0" smtClean="0">
                <a:solidFill>
                  <a:srgbClr val="800000"/>
                </a:solidFill>
                <a:latin typeface="Times New Roman"/>
                <a:cs typeface="Times New Roman"/>
              </a:rPr>
              <a:t>Fragmentation barrier</a:t>
            </a:r>
            <a:r>
              <a:rPr kumimoji="1" lang="en-US" altLang="ja-JP" dirty="0" smtClean="0">
                <a:solidFill>
                  <a:schemeClr val="bg1"/>
                </a:solidFill>
                <a:latin typeface="Times New Roman"/>
                <a:cs typeface="Times New Roman"/>
              </a:rPr>
              <a:t> (e.g., Blum &amp; </a:t>
            </a:r>
            <a:r>
              <a:rPr kumimoji="1" lang="en-US" altLang="ja-JP" dirty="0" err="1" smtClean="0">
                <a:solidFill>
                  <a:schemeClr val="bg1"/>
                </a:solidFill>
                <a:latin typeface="Times New Roman"/>
                <a:cs typeface="Times New Roman"/>
              </a:rPr>
              <a:t>Münch</a:t>
            </a:r>
            <a:r>
              <a:rPr kumimoji="1" lang="en-US" altLang="ja-JP" dirty="0" smtClean="0">
                <a:solidFill>
                  <a:schemeClr val="bg1"/>
                </a:solidFill>
                <a:latin typeface="Times New Roman"/>
                <a:cs typeface="Times New Roman"/>
              </a:rPr>
              <a:t> 1993)</a:t>
            </a:r>
          </a:p>
          <a:p>
            <a:pPr lvl="1"/>
            <a:r>
              <a:rPr kumimoji="1" lang="en-US" altLang="ja-JP" sz="3200" dirty="0" smtClean="0">
                <a:solidFill>
                  <a:srgbClr val="800000"/>
                </a:solidFill>
                <a:latin typeface="Times New Roman"/>
                <a:cs typeface="Times New Roman"/>
              </a:rPr>
              <a:t>Radial drift barrier</a:t>
            </a:r>
            <a:r>
              <a:rPr kumimoji="1" lang="en-US" altLang="ja-JP" dirty="0" smtClean="0">
                <a:solidFill>
                  <a:schemeClr val="bg1"/>
                </a:solidFill>
                <a:latin typeface="Times New Roman"/>
                <a:cs typeface="Times New Roman"/>
              </a:rPr>
              <a:t> (e.g., </a:t>
            </a:r>
            <a:r>
              <a:rPr kumimoji="1" lang="en-US" altLang="ja-JP" dirty="0" err="1" smtClean="0">
                <a:solidFill>
                  <a:schemeClr val="bg1"/>
                </a:solidFill>
                <a:latin typeface="Times New Roman"/>
                <a:cs typeface="Times New Roman"/>
              </a:rPr>
              <a:t>Weidenschilling</a:t>
            </a:r>
            <a:r>
              <a:rPr kumimoji="1" lang="en-US" altLang="ja-JP" dirty="0" smtClean="0">
                <a:solidFill>
                  <a:schemeClr val="bg1"/>
                </a:solidFill>
                <a:latin typeface="Times New Roman"/>
                <a:cs typeface="Times New Roman"/>
              </a:rPr>
              <a:t> 1977)</a:t>
            </a:r>
          </a:p>
          <a:p>
            <a:endParaRPr kumimoji="1" lang="en-US" altLang="ja-JP" dirty="0" smtClean="0">
              <a:solidFill>
                <a:schemeClr val="bg1"/>
              </a:solidFill>
              <a:latin typeface="Times New Roman"/>
              <a:cs typeface="Times New Roman"/>
            </a:endParaRPr>
          </a:p>
          <a:p>
            <a:r>
              <a:rPr kumimoji="1" lang="ja-JP" altLang="en-US" dirty="0" smtClean="0">
                <a:solidFill>
                  <a:srgbClr val="800000"/>
                </a:solidFill>
              </a:rPr>
              <a:t>岩石微惑星形成は困難</a:t>
            </a:r>
            <a:r>
              <a:rPr kumimoji="1" lang="ja-JP" altLang="en-US" dirty="0" smtClean="0">
                <a:solidFill>
                  <a:srgbClr val="000000"/>
                </a:solidFill>
              </a:rPr>
              <a:t>（だと思われている）</a:t>
            </a:r>
            <a:endParaRPr kumimoji="1" lang="en-US" altLang="ja-JP" dirty="0" smtClean="0">
              <a:solidFill>
                <a:srgbClr val="000000"/>
              </a:solidFill>
            </a:endParaRPr>
          </a:p>
          <a:p>
            <a:pPr lvl="1"/>
            <a:r>
              <a:rPr kumimoji="1" lang="ja-JP" altLang="en-US" dirty="0" smtClean="0">
                <a:solidFill>
                  <a:schemeClr val="bg1"/>
                </a:solidFill>
                <a:latin typeface="Times New Roman"/>
                <a:cs typeface="Times New Roman"/>
              </a:rPr>
              <a:t>対照的に、氷微惑星形成の場合は、高空隙率塵集合体の直接合体成長で微惑星が形成可能</a:t>
            </a:r>
            <a:r>
              <a:rPr kumimoji="1" lang="ja-JP" altLang="en-US" sz="2000" dirty="0" smtClean="0">
                <a:solidFill>
                  <a:schemeClr val="bg1"/>
                </a:solidFill>
                <a:latin typeface="Times New Roman"/>
                <a:cs typeface="Times New Roman"/>
              </a:rPr>
              <a:t>（弱乱流円盤なら）</a:t>
            </a:r>
            <a:r>
              <a:rPr kumimoji="1" lang="en-US" altLang="ja-JP" dirty="0" smtClean="0">
                <a:solidFill>
                  <a:schemeClr val="bg1"/>
                </a:solidFill>
                <a:latin typeface="Times New Roman"/>
                <a:cs typeface="Times New Roman"/>
              </a:rPr>
              <a:t/>
            </a:r>
            <a:br>
              <a:rPr kumimoji="1" lang="en-US" altLang="ja-JP" dirty="0" smtClean="0">
                <a:solidFill>
                  <a:schemeClr val="bg1"/>
                </a:solidFill>
                <a:latin typeface="Times New Roman"/>
                <a:cs typeface="Times New Roman"/>
              </a:rPr>
            </a:br>
            <a:r>
              <a:rPr kumimoji="1" lang="en-US" altLang="ja-JP" dirty="0" smtClean="0">
                <a:solidFill>
                  <a:schemeClr val="bg1"/>
                </a:solidFill>
                <a:latin typeface="Times New Roman"/>
                <a:cs typeface="Times New Roman"/>
              </a:rPr>
              <a:t> (e.g.,</a:t>
            </a:r>
            <a:r>
              <a:rPr kumimoji="1" lang="ja-JP" altLang="en-US" dirty="0" smtClean="0">
                <a:solidFill>
                  <a:schemeClr val="bg1"/>
                </a:solidFill>
                <a:latin typeface="Times New Roman"/>
                <a:cs typeface="Times New Roman"/>
              </a:rPr>
              <a:t> </a:t>
            </a:r>
            <a:r>
              <a:rPr kumimoji="1" lang="en-US" altLang="ja-JP" dirty="0" err="1" smtClean="0">
                <a:solidFill>
                  <a:schemeClr val="bg1"/>
                </a:solidFill>
                <a:latin typeface="Times New Roman"/>
                <a:cs typeface="Times New Roman"/>
              </a:rPr>
              <a:t>Okuzumi</a:t>
            </a:r>
            <a:r>
              <a:rPr kumimoji="1" lang="en-US" altLang="ja-JP" dirty="0" smtClean="0">
                <a:solidFill>
                  <a:schemeClr val="bg1"/>
                </a:solidFill>
                <a:latin typeface="Times New Roman"/>
                <a:cs typeface="Times New Roman"/>
              </a:rPr>
              <a:t> et al. 2012; </a:t>
            </a:r>
            <a:r>
              <a:rPr kumimoji="1" lang="en-US" altLang="ja-JP" dirty="0" err="1" smtClean="0">
                <a:solidFill>
                  <a:schemeClr val="bg1"/>
                </a:solidFill>
                <a:latin typeface="Times New Roman"/>
                <a:cs typeface="Times New Roman"/>
              </a:rPr>
              <a:t>Kataoka</a:t>
            </a:r>
            <a:r>
              <a:rPr kumimoji="1" lang="en-US" altLang="ja-JP" dirty="0" smtClean="0">
                <a:solidFill>
                  <a:schemeClr val="bg1"/>
                </a:solidFill>
                <a:latin typeface="Times New Roman"/>
                <a:cs typeface="Times New Roman"/>
              </a:rPr>
              <a:t> et al. 2013)</a:t>
            </a:r>
          </a:p>
          <a:p>
            <a:endParaRPr kumimoji="1" lang="en-US" altLang="ja-JP" dirty="0">
              <a:solidFill>
                <a:schemeClr val="bg1"/>
              </a:solidFill>
            </a:endParaRPr>
          </a:p>
          <a:p>
            <a:pPr marL="274320" lvl="1">
              <a:spcBef>
                <a:spcPts val="600"/>
              </a:spcBef>
            </a:pPr>
            <a:r>
              <a:rPr kumimoji="1" lang="ja-JP" altLang="en-US" sz="3200" dirty="0" smtClean="0">
                <a:solidFill>
                  <a:schemeClr val="bg1"/>
                </a:solidFill>
              </a:rPr>
              <a:t>何が違うのか：</a:t>
            </a:r>
            <a:r>
              <a:rPr kumimoji="1" lang="ja-JP" altLang="en-US" sz="3200" dirty="0" smtClean="0">
                <a:solidFill>
                  <a:srgbClr val="800000"/>
                </a:solidFill>
              </a:rPr>
              <a:t>モノマー粒子間の付着力</a:t>
            </a:r>
            <a:r>
              <a:rPr kumimoji="1" lang="en-US" altLang="ja-JP" sz="3200" dirty="0" smtClean="0">
                <a:solidFill>
                  <a:srgbClr val="800000"/>
                </a:solidFill>
              </a:rPr>
              <a:t/>
            </a:r>
            <a:br>
              <a:rPr kumimoji="1" lang="en-US" altLang="ja-JP" sz="3200" dirty="0" smtClean="0">
                <a:solidFill>
                  <a:srgbClr val="800000"/>
                </a:solidFill>
              </a:rPr>
            </a:br>
            <a:r>
              <a:rPr kumimoji="1" lang="ja-JP" altLang="en-US" sz="2000" dirty="0" smtClean="0">
                <a:solidFill>
                  <a:schemeClr val="bg1"/>
                </a:solidFill>
              </a:rPr>
              <a:t>（イントロダクションの最後</a:t>
            </a:r>
            <a:r>
              <a:rPr kumimoji="1" lang="ja-JP" altLang="en-US" sz="2000" dirty="0" smtClean="0">
                <a:solidFill>
                  <a:schemeClr val="bg1"/>
                </a:solidFill>
                <a:latin typeface="Courier"/>
                <a:cs typeface="Courier"/>
              </a:rPr>
              <a:t>で限界付着速度を確認します</a:t>
            </a:r>
            <a:r>
              <a:rPr kumimoji="1" lang="ja-JP" altLang="en-US" sz="2000" dirty="0" smtClean="0">
                <a:solidFill>
                  <a:schemeClr val="bg1"/>
                </a:solidFill>
              </a:rPr>
              <a:t>）</a:t>
            </a:r>
            <a:endParaRPr kumimoji="1" lang="en-US" altLang="ja-JP" sz="2000" dirty="0" smtClean="0">
              <a:solidFill>
                <a:schemeClr val="bg1"/>
              </a:solidFill>
            </a:endParaRPr>
          </a:p>
        </p:txBody>
      </p:sp>
      <p:sp>
        <p:nvSpPr>
          <p:cNvPr id="3" name="タイトル 2"/>
          <p:cNvSpPr>
            <a:spLocks noGrp="1"/>
          </p:cNvSpPr>
          <p:nvPr>
            <p:ph type="title"/>
          </p:nvPr>
        </p:nvSpPr>
        <p:spPr/>
        <p:txBody>
          <a:bodyPr>
            <a:normAutofit/>
          </a:bodyPr>
          <a:lstStyle/>
          <a:p>
            <a:r>
              <a:rPr kumimoji="1" lang="en-US" altLang="ja-JP" sz="3600" dirty="0" smtClean="0"/>
              <a:t>Barriers for </a:t>
            </a:r>
            <a:r>
              <a:rPr kumimoji="1" lang="en-US" altLang="ja-JP" sz="3600" dirty="0" err="1" smtClean="0"/>
              <a:t>Planetesimal</a:t>
            </a:r>
            <a:r>
              <a:rPr kumimoji="1" lang="en-US" altLang="ja-JP" sz="3600" dirty="0" smtClean="0"/>
              <a:t> Formation</a:t>
            </a:r>
            <a:endParaRPr kumimoji="1" lang="ja-JP" altLang="en-US" sz="3600" dirty="0"/>
          </a:p>
        </p:txBody>
      </p:sp>
      <p:sp>
        <p:nvSpPr>
          <p:cNvPr id="4" name="スライド番号プレースホルダー 3"/>
          <p:cNvSpPr>
            <a:spLocks noGrp="1"/>
          </p:cNvSpPr>
          <p:nvPr>
            <p:ph type="sldNum" sz="quarter" idx="12"/>
          </p:nvPr>
        </p:nvSpPr>
        <p:spPr/>
        <p:txBody>
          <a:bodyPr/>
          <a:lstStyle/>
          <a:p>
            <a:pPr eaLnBrk="1" latinLnBrk="0" hangingPunct="1"/>
            <a:fld id="{D2E57653-3E58-4892-A7ED-712530ACC680}" type="slidenum">
              <a:rPr kumimoji="0" lang="en-US" smtClean="0"/>
              <a:pPr eaLnBrk="1" latinLnBrk="0" hangingPunct="1"/>
              <a:t>5</a:t>
            </a:fld>
            <a:endParaRPr kumimoji="0" lang="en-US"/>
          </a:p>
        </p:txBody>
      </p:sp>
    </p:spTree>
    <p:extLst>
      <p:ext uri="{BB962C8B-B14F-4D97-AF65-F5344CB8AC3E}">
        <p14:creationId xmlns:p14="http://schemas.microsoft.com/office/powerpoint/2010/main" val="47209095"/>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pPr eaLnBrk="1" latinLnBrk="0" hangingPunct="1"/>
            <a:fld id="{D2E57653-3E58-4892-A7ED-712530ACC680}" type="slidenum">
              <a:rPr kumimoji="0" lang="en-US" smtClean="0"/>
              <a:pPr eaLnBrk="1" latinLnBrk="0" hangingPunct="1"/>
              <a:t>6</a:t>
            </a:fld>
            <a:endParaRPr kumimoji="0" lang="en-US"/>
          </a:p>
        </p:txBody>
      </p:sp>
      <p:sp>
        <p:nvSpPr>
          <p:cNvPr id="4" name="テキスト プレースホルダー 3"/>
          <p:cNvSpPr>
            <a:spLocks noGrp="1"/>
          </p:cNvSpPr>
          <p:nvPr>
            <p:ph type="body" idx="1"/>
          </p:nvPr>
        </p:nvSpPr>
        <p:spPr/>
        <p:txBody>
          <a:bodyPr>
            <a:normAutofit/>
          </a:bodyPr>
          <a:lstStyle/>
          <a:p>
            <a:pPr algn="ctr"/>
            <a:r>
              <a:rPr kumimoji="1" lang="en-US" altLang="ja-JP" sz="2800" dirty="0">
                <a:solidFill>
                  <a:srgbClr val="800000"/>
                </a:solidFill>
              </a:rPr>
              <a:t>Dust in Solar </a:t>
            </a:r>
            <a:r>
              <a:rPr kumimoji="1" lang="en-US" altLang="ja-JP" sz="2800" dirty="0" smtClean="0">
                <a:solidFill>
                  <a:srgbClr val="800000"/>
                </a:solidFill>
              </a:rPr>
              <a:t>Nebula</a:t>
            </a:r>
            <a:r>
              <a:rPr kumimoji="1" lang="ja-JP" altLang="ja-JP" sz="2800" dirty="0" smtClean="0">
                <a:solidFill>
                  <a:srgbClr val="800000"/>
                </a:solidFill>
              </a:rPr>
              <a:t> </a:t>
            </a:r>
            <a:r>
              <a:rPr kumimoji="1" lang="en-US" altLang="ja-JP" sz="2800" dirty="0" smtClean="0">
                <a:solidFill>
                  <a:srgbClr val="800000"/>
                </a:solidFill>
              </a:rPr>
              <a:t>≠</a:t>
            </a:r>
            <a:r>
              <a:rPr kumimoji="1" lang="en-US" altLang="ja-JP" sz="2800" dirty="0" smtClean="0">
                <a:solidFill>
                  <a:srgbClr val="800000"/>
                </a:solidFill>
                <a:cs typeface="Times New Roman"/>
              </a:rPr>
              <a:t> </a:t>
            </a:r>
            <a:r>
              <a:rPr kumimoji="1" lang="en-US" altLang="ja-JP" sz="2800" dirty="0">
                <a:solidFill>
                  <a:srgbClr val="800000"/>
                </a:solidFill>
              </a:rPr>
              <a:t>Interstellar Dust?</a:t>
            </a:r>
            <a:endParaRPr kumimoji="1" lang="ja-JP" altLang="en-US" sz="2800" dirty="0">
              <a:solidFill>
                <a:srgbClr val="800000"/>
              </a:solidFill>
            </a:endParaRPr>
          </a:p>
        </p:txBody>
      </p:sp>
      <p:sp>
        <p:nvSpPr>
          <p:cNvPr id="6" name="タイトル 2"/>
          <p:cNvSpPr>
            <a:spLocks noGrp="1"/>
          </p:cNvSpPr>
          <p:nvPr>
            <p:ph type="title"/>
          </p:nvPr>
        </p:nvSpPr>
        <p:spPr>
          <a:xfrm>
            <a:off x="685800" y="3505200"/>
            <a:ext cx="7924800" cy="1371600"/>
          </a:xfrm>
        </p:spPr>
        <p:txBody>
          <a:bodyPr/>
          <a:lstStyle/>
          <a:p>
            <a:pPr lvl="1" algn="ctr" rtl="0">
              <a:spcBef>
                <a:spcPct val="0"/>
              </a:spcBef>
            </a:pPr>
            <a:r>
              <a:rPr kumimoji="1" lang="ja-JP" altLang="en-US" sz="4000" dirty="0" smtClean="0">
                <a:solidFill>
                  <a:schemeClr val="tx1"/>
                </a:solidFill>
                <a:effectLst>
                  <a:outerShdw blurRad="50800" dist="38100" dir="2700000" algn="tl" rotWithShape="0">
                    <a:srgbClr val="000000">
                      <a:alpha val="43000"/>
                    </a:srgbClr>
                  </a:outerShdw>
                </a:effectLst>
                <a:latin typeface="ヒラギノ角ゴ StdN W8"/>
                <a:ea typeface="ヒラギノ角ゴ StdN W8"/>
                <a:cs typeface="ヒラギノ角ゴ StdN W8"/>
              </a:rPr>
              <a:t>原始惑星系円盤のダストとは？</a:t>
            </a:r>
            <a:endParaRPr kumimoji="1" lang="ja-JP" altLang="en-US" sz="4000" dirty="0">
              <a:effectLst>
                <a:outerShdw blurRad="50800" dist="38100" dir="2700000" algn="tl" rotWithShape="0">
                  <a:srgbClr val="000000">
                    <a:alpha val="43000"/>
                  </a:srgbClr>
                </a:outerShdw>
              </a:effectLst>
              <a:latin typeface="ヒラギノ角ゴ StdN W8"/>
              <a:ea typeface="ヒラギノ角ゴ StdN W8"/>
              <a:cs typeface="ヒラギノ角ゴ StdN W8"/>
            </a:endParaRPr>
          </a:p>
        </p:txBody>
      </p:sp>
    </p:spTree>
    <p:extLst>
      <p:ext uri="{BB962C8B-B14F-4D97-AF65-F5344CB8AC3E}">
        <p14:creationId xmlns:p14="http://schemas.microsoft.com/office/powerpoint/2010/main" val="1774725878"/>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457200" y="983511"/>
            <a:ext cx="5529943" cy="5149640"/>
          </a:xfrm>
        </p:spPr>
        <p:txBody>
          <a:bodyPr>
            <a:normAutofit lnSpcReduction="10000"/>
          </a:bodyPr>
          <a:lstStyle/>
          <a:p>
            <a:r>
              <a:rPr kumimoji="1" lang="ja-JP" altLang="en-US" dirty="0" smtClean="0">
                <a:solidFill>
                  <a:schemeClr val="bg1"/>
                </a:solidFill>
                <a:latin typeface="+mj-ea"/>
                <a:ea typeface="+mj-ea"/>
              </a:rPr>
              <a:t>原始惑星系円盤の岩石ダストの情報（組成</a:t>
            </a:r>
            <a:r>
              <a:rPr kumimoji="1" lang="en-US" altLang="ja-JP" dirty="0" smtClean="0">
                <a:solidFill>
                  <a:schemeClr val="bg1"/>
                </a:solidFill>
                <a:latin typeface="+mj-ea"/>
                <a:ea typeface="+mj-ea"/>
              </a:rPr>
              <a:t>,</a:t>
            </a:r>
            <a:r>
              <a:rPr kumimoji="1" lang="ja-JP" altLang="en-US" dirty="0" smtClean="0">
                <a:solidFill>
                  <a:schemeClr val="bg1"/>
                </a:solidFill>
                <a:latin typeface="+mj-ea"/>
                <a:ea typeface="+mj-ea"/>
              </a:rPr>
              <a:t> サイズ</a:t>
            </a:r>
            <a:r>
              <a:rPr kumimoji="1" lang="en-US" altLang="ja-JP" dirty="0" smtClean="0">
                <a:solidFill>
                  <a:schemeClr val="bg1"/>
                </a:solidFill>
                <a:latin typeface="+mj-ea"/>
                <a:ea typeface="+mj-ea"/>
              </a:rPr>
              <a:t>,</a:t>
            </a:r>
            <a:r>
              <a:rPr kumimoji="1" lang="ja-JP" altLang="en-US" dirty="0" smtClean="0">
                <a:solidFill>
                  <a:schemeClr val="bg1"/>
                </a:solidFill>
                <a:latin typeface="+mj-ea"/>
                <a:ea typeface="+mj-ea"/>
              </a:rPr>
              <a:t> </a:t>
            </a:r>
            <a:r>
              <a:rPr kumimoji="1" lang="en-US" altLang="ja-JP" dirty="0" err="1" smtClean="0">
                <a:solidFill>
                  <a:schemeClr val="bg1"/>
                </a:solidFill>
                <a:ea typeface="ヒラギノ角ゴ StdN W8"/>
              </a:rPr>
              <a:t>etc</a:t>
            </a:r>
            <a:r>
              <a:rPr kumimoji="1" lang="ja-JP" altLang="en-US" dirty="0" smtClean="0">
                <a:solidFill>
                  <a:schemeClr val="bg1"/>
                </a:solidFill>
                <a:latin typeface="+mj-ea"/>
                <a:ea typeface="+mj-ea"/>
              </a:rPr>
              <a:t>）</a:t>
            </a:r>
          </a:p>
          <a:p>
            <a:pPr lvl="1"/>
            <a:r>
              <a:rPr kumimoji="1" lang="ja-JP" altLang="en-US" dirty="0" smtClean="0">
                <a:solidFill>
                  <a:schemeClr val="bg1"/>
                </a:solidFill>
                <a:latin typeface="+mj-ea"/>
                <a:ea typeface="+mj-ea"/>
              </a:rPr>
              <a:t>変成度の低いコンドライトが保持</a:t>
            </a:r>
            <a:endParaRPr kumimoji="1" lang="en-US" altLang="ja-JP" dirty="0" smtClean="0">
              <a:solidFill>
                <a:schemeClr val="bg1"/>
              </a:solidFill>
              <a:latin typeface="+mj-ea"/>
              <a:ea typeface="+mj-ea"/>
            </a:endParaRPr>
          </a:p>
          <a:p>
            <a:pPr lvl="1"/>
            <a:endParaRPr kumimoji="1" lang="en-US" altLang="ja-JP" dirty="0">
              <a:solidFill>
                <a:schemeClr val="bg1"/>
              </a:solidFill>
              <a:latin typeface="+mj-ea"/>
              <a:ea typeface="+mj-ea"/>
            </a:endParaRPr>
          </a:p>
          <a:p>
            <a:r>
              <a:rPr kumimoji="1" lang="ja-JP" altLang="en-US" dirty="0" smtClean="0">
                <a:solidFill>
                  <a:schemeClr val="bg1"/>
                </a:solidFill>
                <a:latin typeface="+mj-ea"/>
                <a:ea typeface="+mj-ea"/>
              </a:rPr>
              <a:t>コンドライトの主要構成要素：</a:t>
            </a:r>
            <a:endParaRPr kumimoji="1" lang="en-US" altLang="ja-JP" dirty="0" smtClean="0">
              <a:solidFill>
                <a:schemeClr val="bg1"/>
              </a:solidFill>
              <a:latin typeface="+mj-ea"/>
              <a:ea typeface="+mj-ea"/>
            </a:endParaRPr>
          </a:p>
          <a:p>
            <a:pPr lvl="1"/>
            <a:r>
              <a:rPr kumimoji="1" lang="ja-JP" altLang="en-US" dirty="0" smtClean="0">
                <a:solidFill>
                  <a:srgbClr val="FFFF00"/>
                </a:solidFill>
                <a:latin typeface="+mj-ea"/>
                <a:ea typeface="+mj-ea"/>
              </a:rPr>
              <a:t>コンドリュール</a:t>
            </a:r>
            <a:r>
              <a:rPr kumimoji="1" lang="en-US" altLang="ja-JP" dirty="0" smtClean="0">
                <a:solidFill>
                  <a:srgbClr val="FFFF00"/>
                </a:solidFill>
                <a:latin typeface="Times New Roman"/>
                <a:ea typeface="+mj-ea"/>
                <a:cs typeface="Times New Roman"/>
              </a:rPr>
              <a:t> (mm</a:t>
            </a:r>
            <a:r>
              <a:rPr kumimoji="1" lang="en-US" altLang="ja-JP" dirty="0" smtClean="0">
                <a:solidFill>
                  <a:srgbClr val="FFFF00"/>
                </a:solidFill>
                <a:latin typeface="+mj-ea"/>
                <a:ea typeface="+mj-ea"/>
                <a:cs typeface="Times New Roman"/>
              </a:rPr>
              <a:t> </a:t>
            </a:r>
            <a:r>
              <a:rPr kumimoji="1" lang="ja-JP" altLang="en-US" dirty="0" smtClean="0">
                <a:solidFill>
                  <a:srgbClr val="FFFF00"/>
                </a:solidFill>
                <a:latin typeface="+mj-ea"/>
                <a:ea typeface="+mj-ea"/>
                <a:cs typeface="Times New Roman"/>
              </a:rPr>
              <a:t>サイズ</a:t>
            </a:r>
            <a:r>
              <a:rPr kumimoji="1" lang="en-US" altLang="ja-JP" dirty="0" smtClean="0">
                <a:solidFill>
                  <a:srgbClr val="FFFF00"/>
                </a:solidFill>
                <a:latin typeface="Times New Roman"/>
                <a:ea typeface="+mj-ea"/>
                <a:cs typeface="Times New Roman"/>
              </a:rPr>
              <a:t>)</a:t>
            </a:r>
          </a:p>
          <a:p>
            <a:pPr lvl="1"/>
            <a:r>
              <a:rPr kumimoji="1" lang="ja-JP" altLang="en-US" dirty="0" smtClean="0">
                <a:solidFill>
                  <a:srgbClr val="FFFF00"/>
                </a:solidFill>
                <a:latin typeface="+mj-ea"/>
                <a:ea typeface="+mj-ea"/>
              </a:rPr>
              <a:t>マトリックス</a:t>
            </a:r>
            <a:r>
              <a:rPr kumimoji="1" lang="ja-JP" altLang="en-US" dirty="0" smtClean="0">
                <a:solidFill>
                  <a:srgbClr val="FFFF00"/>
                </a:solidFill>
                <a:latin typeface="+mj-ea"/>
                <a:ea typeface="+mj-ea"/>
                <a:cs typeface="Times New Roman"/>
              </a:rPr>
              <a:t>粒子</a:t>
            </a:r>
            <a:r>
              <a:rPr kumimoji="1" lang="en-US" altLang="ja-JP" dirty="0" smtClean="0">
                <a:solidFill>
                  <a:srgbClr val="FFFF00"/>
                </a:solidFill>
                <a:latin typeface="Times New Roman"/>
                <a:ea typeface="+mj-ea"/>
                <a:cs typeface="Times New Roman"/>
              </a:rPr>
              <a:t> (</a:t>
            </a:r>
            <a:r>
              <a:rPr kumimoji="1" lang="en-US" altLang="ja-JP" dirty="0" err="1" smtClean="0">
                <a:solidFill>
                  <a:srgbClr val="FFFF00"/>
                </a:solidFill>
                <a:latin typeface="Times New Roman"/>
                <a:ea typeface="+mj-ea"/>
                <a:cs typeface="Times New Roman"/>
              </a:rPr>
              <a:t>μm</a:t>
            </a:r>
            <a:r>
              <a:rPr kumimoji="1" lang="en-US" altLang="ja-JP" dirty="0" smtClean="0">
                <a:solidFill>
                  <a:srgbClr val="FFFF00"/>
                </a:solidFill>
                <a:latin typeface="+mj-ea"/>
                <a:ea typeface="+mj-ea"/>
                <a:cs typeface="Times New Roman"/>
              </a:rPr>
              <a:t> </a:t>
            </a:r>
            <a:r>
              <a:rPr kumimoji="1" lang="ja-JP" altLang="en-US" dirty="0" smtClean="0">
                <a:solidFill>
                  <a:srgbClr val="FFFF00"/>
                </a:solidFill>
                <a:latin typeface="+mj-ea"/>
                <a:ea typeface="+mj-ea"/>
                <a:cs typeface="Times New Roman"/>
              </a:rPr>
              <a:t>以下</a:t>
            </a:r>
            <a:r>
              <a:rPr kumimoji="1" lang="en-US" altLang="ja-JP" dirty="0" smtClean="0">
                <a:solidFill>
                  <a:srgbClr val="FFFF00"/>
                </a:solidFill>
                <a:latin typeface="Times New Roman"/>
                <a:ea typeface="+mj-ea"/>
                <a:cs typeface="Times New Roman"/>
              </a:rPr>
              <a:t>)</a:t>
            </a:r>
          </a:p>
          <a:p>
            <a:pPr lvl="1"/>
            <a:r>
              <a:rPr kumimoji="1" lang="en-US" altLang="en-US" dirty="0">
                <a:solidFill>
                  <a:schemeClr val="bg1"/>
                </a:solidFill>
                <a:latin typeface="+mj-ea"/>
                <a:cs typeface="Times New Roman"/>
              </a:rPr>
              <a:t>Fe-Ni </a:t>
            </a:r>
            <a:r>
              <a:rPr kumimoji="1" lang="ja-JP" altLang="en-US" dirty="0">
                <a:solidFill>
                  <a:schemeClr val="bg1"/>
                </a:solidFill>
                <a:latin typeface="+mj-ea"/>
                <a:cs typeface="Times New Roman"/>
              </a:rPr>
              <a:t>メタル</a:t>
            </a:r>
            <a:r>
              <a:rPr kumimoji="1" lang="en-US" altLang="ja-JP" dirty="0">
                <a:solidFill>
                  <a:schemeClr val="bg1"/>
                </a:solidFill>
                <a:latin typeface="+mj-ea"/>
                <a:cs typeface="Times New Roman"/>
              </a:rPr>
              <a:t>, </a:t>
            </a:r>
            <a:r>
              <a:rPr kumimoji="1" lang="ja-JP" altLang="en-US" dirty="0" smtClean="0">
                <a:solidFill>
                  <a:schemeClr val="bg1"/>
                </a:solidFill>
                <a:latin typeface="+mj-ea"/>
                <a:cs typeface="Times New Roman"/>
              </a:rPr>
              <a:t>硫化物</a:t>
            </a:r>
            <a:endParaRPr kumimoji="1" lang="en-US" altLang="ja-JP" dirty="0" smtClean="0">
              <a:solidFill>
                <a:schemeClr val="bg1"/>
              </a:solidFill>
              <a:latin typeface="+mj-ea"/>
              <a:ea typeface="+mj-ea"/>
              <a:cs typeface="Times New Roman"/>
            </a:endParaRPr>
          </a:p>
          <a:p>
            <a:pPr lvl="1"/>
            <a:r>
              <a:rPr kumimoji="1" lang="en-US" altLang="ja-JP" dirty="0" smtClean="0">
                <a:solidFill>
                  <a:schemeClr val="bg1"/>
                </a:solidFill>
                <a:latin typeface="Times New Roman"/>
                <a:ea typeface="+mj-ea"/>
                <a:cs typeface="Times New Roman"/>
              </a:rPr>
              <a:t>CAI (</a:t>
            </a:r>
            <a:r>
              <a:rPr kumimoji="1" lang="ja-JP" altLang="en-US" dirty="0" smtClean="0">
                <a:solidFill>
                  <a:schemeClr val="bg1"/>
                </a:solidFill>
                <a:latin typeface="Times New Roman"/>
                <a:ea typeface="+mj-ea"/>
                <a:cs typeface="Times New Roman"/>
              </a:rPr>
              <a:t>円盤初期の高温凝縮物</a:t>
            </a:r>
            <a:r>
              <a:rPr kumimoji="1" lang="en-US" altLang="ja-JP" dirty="0" smtClean="0">
                <a:solidFill>
                  <a:schemeClr val="bg1"/>
                </a:solidFill>
                <a:latin typeface="Times New Roman"/>
                <a:ea typeface="+mj-ea"/>
                <a:cs typeface="Times New Roman"/>
              </a:rPr>
              <a:t>)</a:t>
            </a:r>
          </a:p>
          <a:p>
            <a:pPr lvl="1"/>
            <a:endParaRPr kumimoji="1" lang="en-US" altLang="ja-JP" dirty="0">
              <a:solidFill>
                <a:schemeClr val="bg1"/>
              </a:solidFill>
              <a:latin typeface="Times New Roman"/>
              <a:ea typeface="+mj-ea"/>
              <a:cs typeface="Times New Roman"/>
            </a:endParaRPr>
          </a:p>
          <a:p>
            <a:r>
              <a:rPr kumimoji="1" lang="ja-JP" altLang="en-US" dirty="0" smtClean="0">
                <a:solidFill>
                  <a:srgbClr val="800000"/>
                </a:solidFill>
                <a:ea typeface="+mj-ea"/>
              </a:rPr>
              <a:t>マトリックス粒子は微惑星形成直前の原始惑星系円盤のダスト</a:t>
            </a:r>
            <a:endParaRPr kumimoji="1" lang="en-US" altLang="ja-JP" dirty="0" smtClean="0">
              <a:solidFill>
                <a:srgbClr val="800000"/>
              </a:solidFill>
              <a:ea typeface="+mj-ea"/>
            </a:endParaRPr>
          </a:p>
        </p:txBody>
      </p:sp>
      <p:sp>
        <p:nvSpPr>
          <p:cNvPr id="3" name="タイトル 2"/>
          <p:cNvSpPr>
            <a:spLocks noGrp="1"/>
          </p:cNvSpPr>
          <p:nvPr>
            <p:ph type="title"/>
          </p:nvPr>
        </p:nvSpPr>
        <p:spPr/>
        <p:txBody>
          <a:bodyPr/>
          <a:lstStyle/>
          <a:p>
            <a:r>
              <a:rPr kumimoji="1" lang="en-US" altLang="ja-JP" dirty="0" smtClean="0"/>
              <a:t>Primitive</a:t>
            </a:r>
            <a:r>
              <a:rPr kumimoji="1" lang="ja-JP" altLang="en-US" dirty="0" smtClean="0"/>
              <a:t> </a:t>
            </a:r>
            <a:r>
              <a:rPr kumimoji="1" lang="en-US" altLang="ja-JP" dirty="0" smtClean="0"/>
              <a:t>Meteorites, </a:t>
            </a:r>
            <a:r>
              <a:rPr kumimoji="1" lang="en-US" altLang="ja-JP" dirty="0" err="1" smtClean="0"/>
              <a:t>Chondrites</a:t>
            </a:r>
            <a:endParaRPr kumimoji="1" lang="ja-JP" altLang="en-US" dirty="0"/>
          </a:p>
        </p:txBody>
      </p:sp>
      <p:sp>
        <p:nvSpPr>
          <p:cNvPr id="4" name="スライド番号プレースホルダー 3"/>
          <p:cNvSpPr>
            <a:spLocks noGrp="1"/>
          </p:cNvSpPr>
          <p:nvPr>
            <p:ph type="sldNum" sz="quarter" idx="12"/>
          </p:nvPr>
        </p:nvSpPr>
        <p:spPr/>
        <p:txBody>
          <a:bodyPr/>
          <a:lstStyle/>
          <a:p>
            <a:pPr eaLnBrk="1" latinLnBrk="0" hangingPunct="1"/>
            <a:fld id="{D2E57653-3E58-4892-A7ED-712530ACC680}" type="slidenum">
              <a:rPr kumimoji="0" lang="en-US" smtClean="0"/>
              <a:pPr eaLnBrk="1" latinLnBrk="0" hangingPunct="1"/>
              <a:t>7</a:t>
            </a:fld>
            <a:endParaRPr kumimoji="0" lang="en-US"/>
          </a:p>
        </p:txBody>
      </p:sp>
      <p:pic>
        <p:nvPicPr>
          <p:cNvPr id="5" name="図 4"/>
          <p:cNvPicPr>
            <a:picLocks noChangeAspect="1"/>
          </p:cNvPicPr>
          <p:nvPr/>
        </p:nvPicPr>
        <p:blipFill>
          <a:blip r:embed="rId2"/>
          <a:stretch>
            <a:fillRect/>
          </a:stretch>
        </p:blipFill>
        <p:spPr>
          <a:xfrm>
            <a:off x="5987143" y="1103598"/>
            <a:ext cx="2793802" cy="1920211"/>
          </a:xfrm>
          <a:prstGeom prst="rect">
            <a:avLst/>
          </a:prstGeom>
        </p:spPr>
      </p:pic>
      <p:sp>
        <p:nvSpPr>
          <p:cNvPr id="6" name="テキスト ボックス 5"/>
          <p:cNvSpPr txBox="1"/>
          <p:nvPr/>
        </p:nvSpPr>
        <p:spPr>
          <a:xfrm>
            <a:off x="6313863" y="3027079"/>
            <a:ext cx="2231726" cy="369332"/>
          </a:xfrm>
          <a:prstGeom prst="rect">
            <a:avLst/>
          </a:prstGeom>
        </p:spPr>
        <p:txBody>
          <a:bodyPr wrap="none" rtlCol="0">
            <a:spAutoFit/>
          </a:bodyPr>
          <a:lstStyle/>
          <a:p>
            <a:pPr algn="ctr"/>
            <a:r>
              <a:rPr kumimoji="1" lang="en-US" altLang="ja-JP" dirty="0" smtClean="0">
                <a:latin typeface="Times New Roman"/>
                <a:cs typeface="Times New Roman"/>
              </a:rPr>
              <a:t>Bischoff et al. (2017)</a:t>
            </a:r>
            <a:endParaRPr kumimoji="1" lang="ja-JP" altLang="en-US" dirty="0">
              <a:latin typeface="Times New Roman"/>
              <a:cs typeface="Times New Roman"/>
            </a:endParaRPr>
          </a:p>
        </p:txBody>
      </p:sp>
      <p:pic>
        <p:nvPicPr>
          <p:cNvPr id="7" name="図 6"/>
          <p:cNvPicPr>
            <a:picLocks noChangeAspect="1"/>
          </p:cNvPicPr>
          <p:nvPr/>
        </p:nvPicPr>
        <p:blipFill rotWithShape="1">
          <a:blip r:embed="rId3"/>
          <a:srcRect b="44009"/>
          <a:stretch/>
        </p:blipFill>
        <p:spPr>
          <a:xfrm>
            <a:off x="5987143" y="3665491"/>
            <a:ext cx="2793802" cy="2467660"/>
          </a:xfrm>
          <a:prstGeom prst="rect">
            <a:avLst/>
          </a:prstGeom>
        </p:spPr>
      </p:pic>
      <p:sp>
        <p:nvSpPr>
          <p:cNvPr id="8" name="テキスト ボックス 7"/>
          <p:cNvSpPr txBox="1"/>
          <p:nvPr/>
        </p:nvSpPr>
        <p:spPr>
          <a:xfrm>
            <a:off x="6465515" y="6113867"/>
            <a:ext cx="1928420" cy="369332"/>
          </a:xfrm>
          <a:prstGeom prst="rect">
            <a:avLst/>
          </a:prstGeom>
        </p:spPr>
        <p:txBody>
          <a:bodyPr wrap="none" rtlCol="0">
            <a:spAutoFit/>
          </a:bodyPr>
          <a:lstStyle/>
          <a:p>
            <a:pPr algn="ctr"/>
            <a:r>
              <a:rPr kumimoji="1" lang="en-US" altLang="ja-JP" dirty="0" smtClean="0">
                <a:latin typeface="Times New Roman"/>
                <a:cs typeface="Times New Roman"/>
              </a:rPr>
              <a:t>Rubin et al. (2009)</a:t>
            </a:r>
            <a:endParaRPr kumimoji="1" lang="ja-JP" altLang="en-US" dirty="0">
              <a:latin typeface="Times New Roman"/>
              <a:cs typeface="Times New Roman"/>
            </a:endParaRPr>
          </a:p>
        </p:txBody>
      </p:sp>
    </p:spTree>
    <p:extLst>
      <p:ext uri="{BB962C8B-B14F-4D97-AF65-F5344CB8AC3E}">
        <p14:creationId xmlns:p14="http://schemas.microsoft.com/office/powerpoint/2010/main" val="1079736215"/>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457199" y="946359"/>
            <a:ext cx="5566857" cy="5692371"/>
          </a:xfrm>
        </p:spPr>
        <p:txBody>
          <a:bodyPr>
            <a:normAutofit/>
          </a:bodyPr>
          <a:lstStyle/>
          <a:p>
            <a:r>
              <a:rPr kumimoji="1" lang="ja-JP" altLang="en-US" dirty="0" smtClean="0">
                <a:solidFill>
                  <a:srgbClr val="000000"/>
                </a:solidFill>
              </a:rPr>
              <a:t>隕石全岩の同位体比の均質度：</a:t>
            </a:r>
            <a:endParaRPr kumimoji="1" lang="en-US" altLang="ja-JP" dirty="0" smtClean="0">
              <a:solidFill>
                <a:srgbClr val="000000"/>
              </a:solidFill>
            </a:endParaRPr>
          </a:p>
          <a:p>
            <a:pPr lvl="1"/>
            <a:r>
              <a:rPr kumimoji="1" lang="ja-JP" altLang="en-US" dirty="0" smtClean="0">
                <a:solidFill>
                  <a:srgbClr val="000000"/>
                </a:solidFill>
                <a:latin typeface="Times New Roman"/>
                <a:cs typeface="Times New Roman"/>
              </a:rPr>
              <a:t>揮発性元素</a:t>
            </a:r>
            <a:r>
              <a:rPr kumimoji="1" lang="en-US" altLang="ja-JP" dirty="0" smtClean="0">
                <a:solidFill>
                  <a:srgbClr val="000000"/>
                </a:solidFill>
                <a:latin typeface="Times New Roman"/>
                <a:cs typeface="Times New Roman"/>
              </a:rPr>
              <a:t> (e.g., H</a:t>
            </a:r>
            <a:r>
              <a:rPr kumimoji="1" lang="en-US" altLang="ja-JP" dirty="0">
                <a:solidFill>
                  <a:srgbClr val="000000"/>
                </a:solidFill>
                <a:latin typeface="Times New Roman"/>
                <a:cs typeface="Times New Roman"/>
              </a:rPr>
              <a:t>,</a:t>
            </a:r>
            <a:r>
              <a:rPr kumimoji="1" lang="ja-JP" altLang="en-US" dirty="0">
                <a:solidFill>
                  <a:srgbClr val="000000"/>
                </a:solidFill>
                <a:latin typeface="Times New Roman"/>
                <a:cs typeface="Times New Roman"/>
              </a:rPr>
              <a:t> </a:t>
            </a:r>
            <a:r>
              <a:rPr kumimoji="1" lang="en-US" altLang="ja-JP" dirty="0">
                <a:solidFill>
                  <a:srgbClr val="000000"/>
                </a:solidFill>
                <a:latin typeface="Times New Roman"/>
                <a:cs typeface="Times New Roman"/>
              </a:rPr>
              <a:t>C,</a:t>
            </a:r>
            <a:r>
              <a:rPr kumimoji="1" lang="ja-JP" altLang="en-US" dirty="0">
                <a:solidFill>
                  <a:srgbClr val="000000"/>
                </a:solidFill>
                <a:latin typeface="Times New Roman"/>
                <a:cs typeface="Times New Roman"/>
              </a:rPr>
              <a:t> </a:t>
            </a:r>
            <a:r>
              <a:rPr kumimoji="1" lang="en-US" altLang="ja-JP" dirty="0">
                <a:solidFill>
                  <a:srgbClr val="000000"/>
                </a:solidFill>
                <a:latin typeface="Times New Roman"/>
                <a:cs typeface="Times New Roman"/>
              </a:rPr>
              <a:t>O,</a:t>
            </a:r>
            <a:r>
              <a:rPr kumimoji="1" lang="ja-JP" altLang="en-US" dirty="0">
                <a:solidFill>
                  <a:srgbClr val="000000"/>
                </a:solidFill>
                <a:latin typeface="Times New Roman"/>
                <a:cs typeface="Times New Roman"/>
              </a:rPr>
              <a:t> </a:t>
            </a:r>
            <a:r>
              <a:rPr kumimoji="1" lang="en-US" altLang="ja-JP" dirty="0">
                <a:solidFill>
                  <a:srgbClr val="000000"/>
                </a:solidFill>
                <a:latin typeface="Times New Roman"/>
                <a:cs typeface="Times New Roman"/>
              </a:rPr>
              <a:t>N): </a:t>
            </a:r>
            <a:r>
              <a:rPr kumimoji="1" lang="en-US" altLang="ja-JP" dirty="0" smtClean="0">
                <a:solidFill>
                  <a:srgbClr val="000000"/>
                </a:solidFill>
                <a:latin typeface="Times New Roman"/>
                <a:cs typeface="Times New Roman"/>
              </a:rPr>
              <a:t/>
            </a:r>
            <a:br>
              <a:rPr kumimoji="1" lang="en-US" altLang="ja-JP" dirty="0" smtClean="0">
                <a:solidFill>
                  <a:srgbClr val="000000"/>
                </a:solidFill>
                <a:latin typeface="Times New Roman"/>
                <a:cs typeface="Times New Roman"/>
              </a:rPr>
            </a:br>
            <a:r>
              <a:rPr kumimoji="1" lang="ja-JP" altLang="en-US" dirty="0" smtClean="0">
                <a:solidFill>
                  <a:srgbClr val="000000"/>
                </a:solidFill>
                <a:latin typeface="Times New Roman"/>
                <a:cs typeface="Times New Roman"/>
              </a:rPr>
              <a:t>不均質がある</a:t>
            </a:r>
            <a:r>
              <a:rPr kumimoji="1" lang="en-US" altLang="ja-JP" dirty="0" smtClean="0">
                <a:solidFill>
                  <a:srgbClr val="000000"/>
                </a:solidFill>
                <a:latin typeface="Times New Roman"/>
                <a:cs typeface="Times New Roman"/>
              </a:rPr>
              <a:t> </a:t>
            </a:r>
            <a:r>
              <a:rPr kumimoji="1" lang="en-US" altLang="ja-JP" dirty="0">
                <a:solidFill>
                  <a:srgbClr val="000000"/>
                </a:solidFill>
                <a:latin typeface="Times New Roman"/>
                <a:cs typeface="Times New Roman"/>
              </a:rPr>
              <a:t>(&gt; several %)</a:t>
            </a:r>
          </a:p>
          <a:p>
            <a:pPr lvl="1"/>
            <a:r>
              <a:rPr kumimoji="1" lang="ja-JP" altLang="en-US" sz="2800" dirty="0" smtClean="0">
                <a:solidFill>
                  <a:srgbClr val="800000"/>
                </a:solidFill>
                <a:latin typeface="Times New Roman"/>
                <a:cs typeface="Times New Roman"/>
              </a:rPr>
              <a:t>難揮発性元素</a:t>
            </a:r>
            <a:r>
              <a:rPr kumimoji="1" lang="en-US" altLang="ja-JP" sz="2800" dirty="0" smtClean="0">
                <a:solidFill>
                  <a:srgbClr val="800000"/>
                </a:solidFill>
                <a:latin typeface="Times New Roman"/>
                <a:cs typeface="Times New Roman"/>
              </a:rPr>
              <a:t> (Mg</a:t>
            </a:r>
            <a:r>
              <a:rPr kumimoji="1" lang="en-US" altLang="ja-JP" sz="2800" dirty="0">
                <a:solidFill>
                  <a:srgbClr val="800000"/>
                </a:solidFill>
                <a:latin typeface="Times New Roman"/>
                <a:cs typeface="Times New Roman"/>
              </a:rPr>
              <a:t>, Si, </a:t>
            </a:r>
            <a:r>
              <a:rPr kumimoji="1" lang="en-US" altLang="ja-JP" sz="2800" dirty="0" smtClean="0">
                <a:solidFill>
                  <a:srgbClr val="800000"/>
                </a:solidFill>
                <a:latin typeface="Times New Roman"/>
                <a:cs typeface="Times New Roman"/>
              </a:rPr>
              <a:t>Fe): </a:t>
            </a:r>
            <a:br>
              <a:rPr kumimoji="1" lang="en-US" altLang="ja-JP" sz="2800" dirty="0" smtClean="0">
                <a:solidFill>
                  <a:srgbClr val="800000"/>
                </a:solidFill>
                <a:latin typeface="Times New Roman"/>
                <a:cs typeface="Times New Roman"/>
              </a:rPr>
            </a:br>
            <a:r>
              <a:rPr kumimoji="1" lang="ja-JP" altLang="en-US" sz="2800" dirty="0" smtClean="0">
                <a:solidFill>
                  <a:srgbClr val="800000"/>
                </a:solidFill>
                <a:latin typeface="Times New Roman"/>
                <a:cs typeface="Times New Roman"/>
              </a:rPr>
              <a:t>ほぼ完全に均質</a:t>
            </a:r>
            <a:r>
              <a:rPr kumimoji="1" lang="en-US" altLang="ja-JP" sz="2800" dirty="0" smtClean="0">
                <a:solidFill>
                  <a:srgbClr val="800000"/>
                </a:solidFill>
                <a:latin typeface="Times New Roman"/>
                <a:cs typeface="Times New Roman"/>
              </a:rPr>
              <a:t> </a:t>
            </a:r>
            <a:r>
              <a:rPr kumimoji="1" lang="en-US" altLang="ja-JP" sz="2800" dirty="0">
                <a:solidFill>
                  <a:srgbClr val="800000"/>
                </a:solidFill>
                <a:latin typeface="Times New Roman"/>
                <a:cs typeface="Times New Roman"/>
              </a:rPr>
              <a:t>(&lt;</a:t>
            </a:r>
            <a:r>
              <a:rPr kumimoji="1" lang="ja-JP" altLang="en-US" sz="2800" dirty="0">
                <a:solidFill>
                  <a:srgbClr val="800000"/>
                </a:solidFill>
                <a:latin typeface="Times New Roman"/>
                <a:cs typeface="Times New Roman"/>
              </a:rPr>
              <a:t> </a:t>
            </a:r>
            <a:r>
              <a:rPr kumimoji="1" lang="en-US" altLang="ja-JP" sz="2800" dirty="0" smtClean="0">
                <a:solidFill>
                  <a:srgbClr val="800000"/>
                </a:solidFill>
                <a:latin typeface="Times New Roman"/>
                <a:cs typeface="Times New Roman"/>
              </a:rPr>
              <a:t>1‰)</a:t>
            </a:r>
          </a:p>
          <a:p>
            <a:endParaRPr kumimoji="1" lang="en-US" altLang="ja-JP" sz="3200" dirty="0" smtClean="0">
              <a:solidFill>
                <a:srgbClr val="800000"/>
              </a:solidFill>
              <a:latin typeface="Times New Roman"/>
              <a:cs typeface="Times New Roman"/>
            </a:endParaRPr>
          </a:p>
          <a:p>
            <a:r>
              <a:rPr kumimoji="1" lang="ja-JP" altLang="en-US" dirty="0" smtClean="0">
                <a:solidFill>
                  <a:srgbClr val="800000"/>
                </a:solidFill>
                <a:latin typeface="Times New Roman"/>
                <a:cs typeface="Times New Roman"/>
              </a:rPr>
              <a:t>原始惑星系円盤のダスト粒子は均質化イベントを経験した？</a:t>
            </a:r>
            <a:endParaRPr kumimoji="1" lang="en-US" altLang="ja-JP" dirty="0" smtClean="0">
              <a:solidFill>
                <a:srgbClr val="800000"/>
              </a:solidFill>
              <a:latin typeface="Times New Roman"/>
              <a:cs typeface="Times New Roman"/>
            </a:endParaRPr>
          </a:p>
          <a:p>
            <a:pPr lvl="1"/>
            <a:r>
              <a:rPr kumimoji="1" lang="en-US" altLang="ja-JP" dirty="0" smtClean="0">
                <a:solidFill>
                  <a:schemeClr val="bg1"/>
                </a:solidFill>
                <a:latin typeface="Times New Roman"/>
                <a:cs typeface="Times New Roman"/>
              </a:rPr>
              <a:t>CAI</a:t>
            </a:r>
            <a:r>
              <a:rPr kumimoji="1" lang="ja-JP" altLang="en-US" dirty="0" smtClean="0">
                <a:solidFill>
                  <a:schemeClr val="bg1"/>
                </a:solidFill>
                <a:latin typeface="Times New Roman"/>
                <a:cs typeface="Times New Roman"/>
              </a:rPr>
              <a:t> には不均質が残っているが、</a:t>
            </a:r>
            <a:r>
              <a:rPr kumimoji="1" lang="ja-JP" altLang="en-US" dirty="0" smtClean="0">
                <a:solidFill>
                  <a:srgbClr val="800000"/>
                </a:solidFill>
                <a:latin typeface="Times New Roman"/>
                <a:cs typeface="Times New Roman"/>
              </a:rPr>
              <a:t>コンドリュールや岩石微惑星形成よりも先にダストが均質化された</a:t>
            </a:r>
            <a:r>
              <a:rPr kumimoji="1" lang="en-US" altLang="ja-JP" dirty="0" smtClean="0">
                <a:solidFill>
                  <a:srgbClr val="800000"/>
                </a:solidFill>
                <a:latin typeface="Times New Roman"/>
                <a:cs typeface="Times New Roman"/>
              </a:rPr>
              <a:t/>
            </a:r>
            <a:br>
              <a:rPr kumimoji="1" lang="en-US" altLang="ja-JP" dirty="0" smtClean="0">
                <a:solidFill>
                  <a:srgbClr val="800000"/>
                </a:solidFill>
                <a:latin typeface="Times New Roman"/>
                <a:cs typeface="Times New Roman"/>
              </a:rPr>
            </a:br>
            <a:r>
              <a:rPr kumimoji="1" lang="en-US" altLang="ja-JP" sz="2000" dirty="0" smtClean="0">
                <a:solidFill>
                  <a:schemeClr val="bg1"/>
                </a:solidFill>
              </a:rPr>
              <a:t>(Fe </a:t>
            </a:r>
            <a:r>
              <a:rPr kumimoji="1" lang="ja-JP" altLang="en-US" sz="2000" dirty="0" smtClean="0">
                <a:solidFill>
                  <a:schemeClr val="bg1"/>
                </a:solidFill>
              </a:rPr>
              <a:t>同位体パターン</a:t>
            </a:r>
            <a:r>
              <a:rPr kumimoji="1" lang="en-US" altLang="ja-JP" sz="2000" dirty="0" smtClean="0">
                <a:solidFill>
                  <a:schemeClr val="bg1"/>
                </a:solidFill>
              </a:rPr>
              <a:t>;</a:t>
            </a:r>
            <a:r>
              <a:rPr kumimoji="1" lang="ja-JP" altLang="en-US" sz="2000" dirty="0" smtClean="0">
                <a:solidFill>
                  <a:schemeClr val="bg1"/>
                </a:solidFill>
              </a:rPr>
              <a:t> </a:t>
            </a:r>
            <a:r>
              <a:rPr kumimoji="1" lang="en-US" altLang="ja-JP" sz="2000" dirty="0" smtClean="0">
                <a:solidFill>
                  <a:schemeClr val="bg1"/>
                </a:solidFill>
              </a:rPr>
              <a:t>Zhu et al. 2001)</a:t>
            </a:r>
          </a:p>
        </p:txBody>
      </p:sp>
      <p:sp>
        <p:nvSpPr>
          <p:cNvPr id="3" name="タイトル 2"/>
          <p:cNvSpPr>
            <a:spLocks noGrp="1"/>
          </p:cNvSpPr>
          <p:nvPr>
            <p:ph type="title"/>
          </p:nvPr>
        </p:nvSpPr>
        <p:spPr/>
        <p:txBody>
          <a:bodyPr/>
          <a:lstStyle/>
          <a:p>
            <a:r>
              <a:rPr kumimoji="1" lang="en-US" altLang="ja-JP" dirty="0" smtClean="0"/>
              <a:t>Isotopic Homogeneity</a:t>
            </a:r>
            <a:r>
              <a:rPr kumimoji="1" lang="ja-JP" altLang="en-US" dirty="0" smtClean="0"/>
              <a:t> </a:t>
            </a:r>
            <a:r>
              <a:rPr kumimoji="1" lang="en-US" altLang="ja-JP" dirty="0" smtClean="0"/>
              <a:t>for</a:t>
            </a:r>
            <a:r>
              <a:rPr kumimoji="1" lang="ja-JP" altLang="en-US" dirty="0" smtClean="0"/>
              <a:t> </a:t>
            </a:r>
            <a:r>
              <a:rPr kumimoji="1" lang="en-US" altLang="ja-JP" dirty="0" smtClean="0"/>
              <a:t>Bulk</a:t>
            </a:r>
            <a:endParaRPr kumimoji="1" lang="ja-JP" altLang="en-US" dirty="0"/>
          </a:p>
        </p:txBody>
      </p:sp>
      <p:sp>
        <p:nvSpPr>
          <p:cNvPr id="4" name="スライド番号プレースホルダー 3"/>
          <p:cNvSpPr>
            <a:spLocks noGrp="1"/>
          </p:cNvSpPr>
          <p:nvPr>
            <p:ph type="sldNum" sz="quarter" idx="12"/>
          </p:nvPr>
        </p:nvSpPr>
        <p:spPr/>
        <p:txBody>
          <a:bodyPr/>
          <a:lstStyle/>
          <a:p>
            <a:pPr eaLnBrk="1" latinLnBrk="0" hangingPunct="1"/>
            <a:fld id="{D2E57653-3E58-4892-A7ED-712530ACC680}" type="slidenum">
              <a:rPr kumimoji="0" lang="en-US" smtClean="0"/>
              <a:pPr eaLnBrk="1" latinLnBrk="0" hangingPunct="1"/>
              <a:t>8</a:t>
            </a:fld>
            <a:endParaRPr kumimoji="0" lang="en-US"/>
          </a:p>
        </p:txBody>
      </p:sp>
      <p:pic>
        <p:nvPicPr>
          <p:cNvPr id="5" name="図 4" descr="スクリーンショット 2016-11-04 23.17.58.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75897" y="946359"/>
            <a:ext cx="2510903" cy="4919668"/>
          </a:xfrm>
          <a:prstGeom prst="rect">
            <a:avLst/>
          </a:prstGeom>
        </p:spPr>
      </p:pic>
      <p:sp>
        <p:nvSpPr>
          <p:cNvPr id="9" name="テキスト ボックス 8"/>
          <p:cNvSpPr txBox="1"/>
          <p:nvPr/>
        </p:nvSpPr>
        <p:spPr>
          <a:xfrm>
            <a:off x="5815060" y="5905746"/>
            <a:ext cx="3229332" cy="369332"/>
          </a:xfrm>
          <a:prstGeom prst="rect">
            <a:avLst/>
          </a:prstGeom>
        </p:spPr>
        <p:txBody>
          <a:bodyPr wrap="none" rtlCol="0">
            <a:spAutoFit/>
          </a:bodyPr>
          <a:lstStyle/>
          <a:p>
            <a:pPr algn="ctr"/>
            <a:r>
              <a:rPr kumimoji="1" lang="en-US" altLang="ja-JP" dirty="0" err="1" smtClean="0">
                <a:latin typeface="Times New Roman"/>
                <a:cs typeface="Times New Roman"/>
              </a:rPr>
              <a:t>Chakrabarti</a:t>
            </a:r>
            <a:r>
              <a:rPr kumimoji="1" lang="en-US" altLang="ja-JP" dirty="0" smtClean="0">
                <a:latin typeface="Times New Roman"/>
                <a:cs typeface="Times New Roman"/>
              </a:rPr>
              <a:t> and Jacobsen</a:t>
            </a:r>
            <a:r>
              <a:rPr kumimoji="1" lang="ja-JP" altLang="en-US" dirty="0" smtClean="0">
                <a:latin typeface="Times New Roman"/>
                <a:cs typeface="Times New Roman"/>
              </a:rPr>
              <a:t> </a:t>
            </a:r>
            <a:r>
              <a:rPr kumimoji="1" lang="en-US" altLang="ja-JP" dirty="0" smtClean="0">
                <a:latin typeface="Times New Roman"/>
                <a:cs typeface="Times New Roman"/>
              </a:rPr>
              <a:t>(2010)</a:t>
            </a:r>
            <a:endParaRPr kumimoji="1" lang="ja-JP" altLang="en-US" dirty="0">
              <a:latin typeface="Times New Roman"/>
              <a:cs typeface="Times New Roman"/>
            </a:endParaRPr>
          </a:p>
        </p:txBody>
      </p:sp>
      <p:sp useBgFill="1">
        <p:nvSpPr>
          <p:cNvPr id="6" name="テキスト ボックス 5"/>
          <p:cNvSpPr txBox="1"/>
          <p:nvPr/>
        </p:nvSpPr>
        <p:spPr>
          <a:xfrm>
            <a:off x="6045036" y="5615491"/>
            <a:ext cx="2787071" cy="369332"/>
          </a:xfrm>
          <a:prstGeom prst="rect">
            <a:avLst/>
          </a:prstGeom>
        </p:spPr>
        <p:txBody>
          <a:bodyPr wrap="square" rtlCol="0">
            <a:spAutoFit/>
          </a:bodyPr>
          <a:lstStyle/>
          <a:p>
            <a:pPr algn="ctr"/>
            <a:r>
              <a:rPr kumimoji="1" lang="en-US" altLang="ja-JP" baseline="30000" dirty="0" smtClean="0">
                <a:latin typeface="Times New Roman"/>
                <a:cs typeface="Times New Roman"/>
              </a:rPr>
              <a:t>26</a:t>
            </a:r>
            <a:r>
              <a:rPr kumimoji="1" lang="en-US" altLang="ja-JP" dirty="0" smtClean="0">
                <a:latin typeface="Times New Roman"/>
                <a:cs typeface="Times New Roman"/>
              </a:rPr>
              <a:t>Mg</a:t>
            </a:r>
            <a:r>
              <a:rPr kumimoji="1" lang="ja-JP" altLang="en-US" dirty="0" smtClean="0"/>
              <a:t> の不均質度</a:t>
            </a:r>
            <a:r>
              <a:rPr kumimoji="1" lang="en-US" altLang="ja-JP" dirty="0" smtClean="0"/>
              <a:t> (‰)</a:t>
            </a:r>
            <a:endParaRPr kumimoji="1" lang="ja-JP" altLang="en-US" dirty="0"/>
          </a:p>
        </p:txBody>
      </p:sp>
      <p:sp>
        <p:nvSpPr>
          <p:cNvPr id="7" name="テキスト ボックス 6"/>
          <p:cNvSpPr txBox="1"/>
          <p:nvPr/>
        </p:nvSpPr>
        <p:spPr>
          <a:xfrm>
            <a:off x="6305542" y="1631302"/>
            <a:ext cx="710451" cy="400110"/>
          </a:xfrm>
          <a:prstGeom prst="rect">
            <a:avLst/>
          </a:prstGeom>
          <a:solidFill>
            <a:schemeClr val="tx1"/>
          </a:solidFill>
        </p:spPr>
        <p:txBody>
          <a:bodyPr wrap="none" rtlCol="0">
            <a:spAutoFit/>
          </a:bodyPr>
          <a:lstStyle/>
          <a:p>
            <a:r>
              <a:rPr kumimoji="1" lang="ja-JP" altLang="en-US" sz="2000" dirty="0" smtClean="0">
                <a:solidFill>
                  <a:srgbClr val="000000"/>
                </a:solidFill>
              </a:rPr>
              <a:t>地球</a:t>
            </a:r>
            <a:endParaRPr kumimoji="1" lang="ja-JP" altLang="en-US" sz="2000" dirty="0">
              <a:solidFill>
                <a:srgbClr val="000000"/>
              </a:solidFill>
            </a:endParaRPr>
          </a:p>
        </p:txBody>
      </p:sp>
      <p:sp>
        <p:nvSpPr>
          <p:cNvPr id="10" name="テキスト ボックス 9"/>
          <p:cNvSpPr txBox="1"/>
          <p:nvPr/>
        </p:nvSpPr>
        <p:spPr>
          <a:xfrm>
            <a:off x="6289527" y="3646368"/>
            <a:ext cx="1075578" cy="446400"/>
          </a:xfrm>
          <a:prstGeom prst="rect">
            <a:avLst/>
          </a:prstGeom>
          <a:solidFill>
            <a:schemeClr val="tx1"/>
          </a:solidFill>
        </p:spPr>
        <p:txBody>
          <a:bodyPr wrap="square" rtlCol="0">
            <a:spAutoFit/>
          </a:bodyPr>
          <a:lstStyle/>
          <a:p>
            <a:pPr algn="ctr"/>
            <a:r>
              <a:rPr kumimoji="1" lang="ja-JP" altLang="en-US" sz="1600" dirty="0" smtClean="0">
                <a:solidFill>
                  <a:srgbClr val="000000"/>
                </a:solidFill>
              </a:rPr>
              <a:t>分化天体</a:t>
            </a:r>
            <a:endParaRPr kumimoji="1" lang="ja-JP" altLang="en-US" sz="1200" dirty="0">
              <a:solidFill>
                <a:srgbClr val="000000"/>
              </a:solidFill>
            </a:endParaRPr>
          </a:p>
        </p:txBody>
      </p:sp>
      <p:sp>
        <p:nvSpPr>
          <p:cNvPr id="11" name="テキスト ボックス 10"/>
          <p:cNvSpPr txBox="1"/>
          <p:nvPr/>
        </p:nvSpPr>
        <p:spPr>
          <a:xfrm>
            <a:off x="6285749" y="4904272"/>
            <a:ext cx="441146" cy="400110"/>
          </a:xfrm>
          <a:prstGeom prst="rect">
            <a:avLst/>
          </a:prstGeom>
          <a:solidFill>
            <a:schemeClr val="tx1"/>
          </a:solidFill>
        </p:spPr>
        <p:txBody>
          <a:bodyPr wrap="none" rtlCol="0">
            <a:spAutoFit/>
          </a:bodyPr>
          <a:lstStyle/>
          <a:p>
            <a:r>
              <a:rPr kumimoji="1" lang="ja-JP" altLang="en-US" sz="2000" dirty="0" smtClean="0">
                <a:solidFill>
                  <a:srgbClr val="000000"/>
                </a:solidFill>
              </a:rPr>
              <a:t>月</a:t>
            </a:r>
            <a:endParaRPr kumimoji="1" lang="ja-JP" altLang="en-US" sz="2000" dirty="0">
              <a:solidFill>
                <a:srgbClr val="000000"/>
              </a:solidFill>
            </a:endParaRPr>
          </a:p>
        </p:txBody>
      </p:sp>
      <p:sp>
        <p:nvSpPr>
          <p:cNvPr id="12" name="テキスト ボックス 11"/>
          <p:cNvSpPr txBox="1"/>
          <p:nvPr/>
        </p:nvSpPr>
        <p:spPr>
          <a:xfrm>
            <a:off x="6282837" y="4377540"/>
            <a:ext cx="697627" cy="400110"/>
          </a:xfrm>
          <a:prstGeom prst="rect">
            <a:avLst/>
          </a:prstGeom>
          <a:solidFill>
            <a:schemeClr val="tx1">
              <a:lumMod val="85000"/>
            </a:schemeClr>
          </a:solidFill>
        </p:spPr>
        <p:txBody>
          <a:bodyPr wrap="none" rtlCol="0">
            <a:spAutoFit/>
          </a:bodyPr>
          <a:lstStyle/>
          <a:p>
            <a:r>
              <a:rPr kumimoji="1" lang="ja-JP" altLang="en-US" sz="2000" dirty="0" smtClean="0">
                <a:solidFill>
                  <a:srgbClr val="000000"/>
                </a:solidFill>
              </a:rPr>
              <a:t>火星</a:t>
            </a:r>
            <a:endParaRPr kumimoji="1" lang="ja-JP" altLang="en-US" sz="2000" dirty="0">
              <a:solidFill>
                <a:srgbClr val="000000"/>
              </a:solidFill>
            </a:endParaRPr>
          </a:p>
        </p:txBody>
      </p:sp>
      <p:sp>
        <p:nvSpPr>
          <p:cNvPr id="13" name="テキスト ボックス 12"/>
          <p:cNvSpPr txBox="1"/>
          <p:nvPr/>
        </p:nvSpPr>
        <p:spPr>
          <a:xfrm>
            <a:off x="6257891" y="2933368"/>
            <a:ext cx="1180681" cy="453600"/>
          </a:xfrm>
          <a:prstGeom prst="rect">
            <a:avLst/>
          </a:prstGeom>
          <a:solidFill>
            <a:schemeClr val="tx1">
              <a:lumMod val="85000"/>
            </a:schemeClr>
          </a:solidFill>
        </p:spPr>
        <p:txBody>
          <a:bodyPr wrap="square" rtlCol="0">
            <a:spAutoFit/>
          </a:bodyPr>
          <a:lstStyle/>
          <a:p>
            <a:pPr algn="ctr"/>
            <a:r>
              <a:rPr kumimoji="1" lang="ja-JP" altLang="en-US" sz="1300" dirty="0" smtClean="0">
                <a:solidFill>
                  <a:srgbClr val="800000"/>
                </a:solidFill>
              </a:rPr>
              <a:t>コンドライト</a:t>
            </a:r>
            <a:endParaRPr kumimoji="1" lang="ja-JP" altLang="en-US" sz="1300" dirty="0">
              <a:solidFill>
                <a:srgbClr val="800000"/>
              </a:solidFill>
            </a:endParaRPr>
          </a:p>
        </p:txBody>
      </p:sp>
    </p:spTree>
    <p:extLst>
      <p:ext uri="{BB962C8B-B14F-4D97-AF65-F5344CB8AC3E}">
        <p14:creationId xmlns:p14="http://schemas.microsoft.com/office/powerpoint/2010/main" val="2503971228"/>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457198" y="946359"/>
            <a:ext cx="8229601" cy="5692371"/>
          </a:xfrm>
        </p:spPr>
        <p:txBody>
          <a:bodyPr>
            <a:normAutofit/>
          </a:bodyPr>
          <a:lstStyle/>
          <a:p>
            <a:r>
              <a:rPr kumimoji="1" lang="ja-JP" altLang="en-US" dirty="0" smtClean="0">
                <a:solidFill>
                  <a:schemeClr val="bg1"/>
                </a:solidFill>
              </a:rPr>
              <a:t>隕石薄片中での不均質：</a:t>
            </a:r>
            <a:r>
              <a:rPr kumimoji="1" lang="en-US" altLang="ja-JP" dirty="0" smtClean="0">
                <a:solidFill>
                  <a:schemeClr val="bg1"/>
                </a:solidFill>
              </a:rPr>
              <a:t/>
            </a:r>
            <a:br>
              <a:rPr kumimoji="1" lang="en-US" altLang="ja-JP" dirty="0" smtClean="0">
                <a:solidFill>
                  <a:schemeClr val="bg1"/>
                </a:solidFill>
              </a:rPr>
            </a:br>
            <a:r>
              <a:rPr kumimoji="1" lang="en-US" altLang="ja-JP" sz="2400" dirty="0" smtClean="0">
                <a:solidFill>
                  <a:srgbClr val="800000"/>
                </a:solidFill>
                <a:latin typeface="Times New Roman"/>
                <a:cs typeface="Times New Roman"/>
              </a:rPr>
              <a:t>CV3 </a:t>
            </a:r>
            <a:r>
              <a:rPr kumimoji="1" lang="en-US" altLang="ja-JP" sz="2400" dirty="0" err="1" smtClean="0">
                <a:solidFill>
                  <a:srgbClr val="800000"/>
                </a:solidFill>
                <a:latin typeface="Times New Roman"/>
                <a:cs typeface="Times New Roman"/>
              </a:rPr>
              <a:t>Vigarano</a:t>
            </a:r>
            <a:r>
              <a:rPr kumimoji="1" lang="en-US" altLang="ja-JP" sz="2400" dirty="0" smtClean="0">
                <a:solidFill>
                  <a:srgbClr val="800000"/>
                </a:solidFill>
                <a:latin typeface="Times New Roman"/>
                <a:cs typeface="Times New Roman"/>
              </a:rPr>
              <a:t> </a:t>
            </a:r>
            <a:r>
              <a:rPr kumimoji="1" lang="ja-JP" altLang="en-US" sz="2400" dirty="0" smtClean="0">
                <a:solidFill>
                  <a:srgbClr val="800000"/>
                </a:solidFill>
                <a:latin typeface="Times New Roman"/>
                <a:cs typeface="Times New Roman"/>
              </a:rPr>
              <a:t>隕石のマトリックス</a:t>
            </a:r>
            <a:r>
              <a:rPr kumimoji="1" lang="en-US" altLang="ja-JP" sz="2400" dirty="0" smtClean="0">
                <a:solidFill>
                  <a:srgbClr val="800000"/>
                </a:solidFill>
                <a:latin typeface="Times New Roman"/>
                <a:cs typeface="Times New Roman"/>
              </a:rPr>
              <a:t/>
            </a:r>
            <a:br>
              <a:rPr kumimoji="1" lang="en-US" altLang="ja-JP" sz="2400" dirty="0" smtClean="0">
                <a:solidFill>
                  <a:srgbClr val="800000"/>
                </a:solidFill>
                <a:latin typeface="Times New Roman"/>
                <a:cs typeface="Times New Roman"/>
              </a:rPr>
            </a:br>
            <a:r>
              <a:rPr kumimoji="1" lang="ja-JP" altLang="en-US" sz="2400" dirty="0" smtClean="0">
                <a:solidFill>
                  <a:srgbClr val="800000"/>
                </a:solidFill>
                <a:latin typeface="Times New Roman"/>
                <a:cs typeface="Times New Roman"/>
              </a:rPr>
              <a:t>酸素同位体不均質：</a:t>
            </a:r>
            <a:r>
              <a:rPr kumimoji="1" lang="en-US" altLang="ja-JP" dirty="0" smtClean="0">
                <a:solidFill>
                  <a:srgbClr val="800000"/>
                </a:solidFill>
                <a:latin typeface="Times New Roman"/>
                <a:cs typeface="Times New Roman"/>
              </a:rPr>
              <a:t>5‰</a:t>
            </a:r>
            <a:r>
              <a:rPr kumimoji="1" lang="en-US" altLang="ja-JP" sz="2400" dirty="0" smtClean="0">
                <a:solidFill>
                  <a:srgbClr val="800000"/>
                </a:solidFill>
                <a:latin typeface="Times New Roman"/>
                <a:cs typeface="Times New Roman"/>
              </a:rPr>
              <a:t> for 0.2 </a:t>
            </a:r>
            <a:r>
              <a:rPr kumimoji="1" lang="en-US" altLang="ja-JP" sz="2400" dirty="0" err="1" smtClean="0">
                <a:solidFill>
                  <a:srgbClr val="800000"/>
                </a:solidFill>
                <a:latin typeface="Times New Roman"/>
                <a:cs typeface="Times New Roman"/>
              </a:rPr>
              <a:t>μm</a:t>
            </a:r>
            <a:r>
              <a:rPr kumimoji="1" lang="en-US" altLang="ja-JP" sz="2400" dirty="0" smtClean="0">
                <a:solidFill>
                  <a:srgbClr val="800000"/>
                </a:solidFill>
                <a:latin typeface="Times New Roman"/>
                <a:cs typeface="Times New Roman"/>
              </a:rPr>
              <a:t/>
            </a:r>
            <a:br>
              <a:rPr kumimoji="1" lang="en-US" altLang="ja-JP" sz="2400" dirty="0" smtClean="0">
                <a:solidFill>
                  <a:srgbClr val="800000"/>
                </a:solidFill>
                <a:latin typeface="Times New Roman"/>
                <a:cs typeface="Times New Roman"/>
              </a:rPr>
            </a:br>
            <a:r>
              <a:rPr lang="en-US" altLang="ja-JP" sz="2400" dirty="0" smtClean="0">
                <a:solidFill>
                  <a:schemeClr val="bg1"/>
                </a:solidFill>
                <a:latin typeface="Times New Roman"/>
                <a:cs typeface="Times New Roman"/>
              </a:rPr>
              <a:t>(</a:t>
            </a:r>
            <a:r>
              <a:rPr lang="en-US" altLang="ja-JP" sz="2400" dirty="0">
                <a:solidFill>
                  <a:schemeClr val="bg1"/>
                </a:solidFill>
                <a:latin typeface="Times New Roman"/>
                <a:cs typeface="Times New Roman"/>
              </a:rPr>
              <a:t>e.g.,</a:t>
            </a:r>
            <a:r>
              <a:rPr lang="ja-JP" altLang="en-US" sz="2400" dirty="0">
                <a:solidFill>
                  <a:schemeClr val="bg1"/>
                </a:solidFill>
                <a:latin typeface="Times New Roman"/>
                <a:cs typeface="Times New Roman"/>
              </a:rPr>
              <a:t> </a:t>
            </a:r>
            <a:r>
              <a:rPr lang="en-US" altLang="ja-JP" sz="2400" dirty="0" err="1">
                <a:solidFill>
                  <a:schemeClr val="bg1"/>
                </a:solidFill>
                <a:latin typeface="Times New Roman"/>
                <a:cs typeface="Times New Roman"/>
              </a:rPr>
              <a:t>Kunihiro</a:t>
            </a:r>
            <a:r>
              <a:rPr lang="en-US" altLang="ja-JP" sz="2400" dirty="0">
                <a:solidFill>
                  <a:schemeClr val="bg1"/>
                </a:solidFill>
                <a:latin typeface="Times New Roman"/>
                <a:cs typeface="Times New Roman"/>
              </a:rPr>
              <a:t> et al. 2005)</a:t>
            </a:r>
            <a:endParaRPr kumimoji="1" lang="en-US" altLang="ja-JP" sz="2400" dirty="0">
              <a:solidFill>
                <a:schemeClr val="bg1"/>
              </a:solidFill>
              <a:latin typeface="Times New Roman"/>
              <a:cs typeface="Times New Roman"/>
            </a:endParaRPr>
          </a:p>
          <a:p>
            <a:pPr lvl="1"/>
            <a:endParaRPr kumimoji="1" lang="en-US" altLang="ja-JP" sz="2800" dirty="0" smtClean="0">
              <a:solidFill>
                <a:srgbClr val="800000"/>
              </a:solidFill>
              <a:latin typeface="Times New Roman"/>
              <a:cs typeface="Times New Roman"/>
            </a:endParaRPr>
          </a:p>
          <a:p>
            <a:pPr lvl="1"/>
            <a:r>
              <a:rPr kumimoji="1" lang="ja-JP" altLang="en-US" sz="2800" dirty="0" smtClean="0">
                <a:solidFill>
                  <a:srgbClr val="000000"/>
                </a:solidFill>
                <a:latin typeface="Times New Roman"/>
                <a:cs typeface="Times New Roman"/>
              </a:rPr>
              <a:t>プレソーラー粒子の不均質</a:t>
            </a:r>
            <a:r>
              <a:rPr kumimoji="1" lang="en-US" altLang="ja-JP" sz="2800" dirty="0" smtClean="0">
                <a:solidFill>
                  <a:srgbClr val="000000"/>
                </a:solidFill>
                <a:latin typeface="Times New Roman"/>
                <a:cs typeface="Times New Roman"/>
              </a:rPr>
              <a:t> </a:t>
            </a:r>
            <a:br>
              <a:rPr kumimoji="1" lang="en-US" altLang="ja-JP" sz="2800" dirty="0" smtClean="0">
                <a:solidFill>
                  <a:srgbClr val="000000"/>
                </a:solidFill>
                <a:latin typeface="Times New Roman"/>
                <a:cs typeface="Times New Roman"/>
              </a:rPr>
            </a:br>
            <a:r>
              <a:rPr kumimoji="1" lang="ja-JP" altLang="en-US" sz="2800" dirty="0" smtClean="0">
                <a:solidFill>
                  <a:srgbClr val="000000"/>
                </a:solidFill>
                <a:latin typeface="Times New Roman"/>
                <a:cs typeface="Times New Roman"/>
              </a:rPr>
              <a:t>はこれよりはるかに大きい</a:t>
            </a:r>
            <a:r>
              <a:rPr kumimoji="1" lang="en-US" altLang="ja-JP" sz="2800" dirty="0" smtClean="0">
                <a:solidFill>
                  <a:srgbClr val="000000"/>
                </a:solidFill>
                <a:latin typeface="Times New Roman"/>
                <a:cs typeface="Times New Roman"/>
              </a:rPr>
              <a:t/>
            </a:r>
            <a:br>
              <a:rPr kumimoji="1" lang="en-US" altLang="ja-JP" sz="2800" dirty="0" smtClean="0">
                <a:solidFill>
                  <a:srgbClr val="000000"/>
                </a:solidFill>
                <a:latin typeface="Times New Roman"/>
                <a:cs typeface="Times New Roman"/>
              </a:rPr>
            </a:br>
            <a:r>
              <a:rPr kumimoji="1" lang="en-US" altLang="ja-JP" sz="2800" dirty="0" smtClean="0">
                <a:solidFill>
                  <a:srgbClr val="000000"/>
                </a:solidFill>
                <a:latin typeface="Times New Roman"/>
                <a:cs typeface="Times New Roman"/>
              </a:rPr>
              <a:t> (δ</a:t>
            </a:r>
            <a:r>
              <a:rPr kumimoji="1" lang="en-US" altLang="ja-JP" sz="2800" baseline="30000" dirty="0" smtClean="0">
                <a:solidFill>
                  <a:srgbClr val="000000"/>
                </a:solidFill>
                <a:latin typeface="Times New Roman"/>
                <a:cs typeface="Times New Roman"/>
              </a:rPr>
              <a:t>18</a:t>
            </a:r>
            <a:r>
              <a:rPr kumimoji="1" lang="en-US" altLang="ja-JP" sz="2800" dirty="0" smtClean="0">
                <a:solidFill>
                  <a:srgbClr val="000000"/>
                </a:solidFill>
                <a:latin typeface="Times New Roman"/>
                <a:cs typeface="Times New Roman"/>
              </a:rPr>
              <a:t>O ~ 250‰ for </a:t>
            </a:r>
            <a:r>
              <a:rPr kumimoji="1" lang="en-US" altLang="ja-JP" sz="2800" dirty="0">
                <a:solidFill>
                  <a:srgbClr val="000000"/>
                </a:solidFill>
                <a:latin typeface="Times New Roman"/>
                <a:cs typeface="Times New Roman"/>
              </a:rPr>
              <a:t>&gt;</a:t>
            </a:r>
            <a:r>
              <a:rPr kumimoji="1" lang="en-US" altLang="ja-JP" sz="2800" dirty="0" smtClean="0">
                <a:solidFill>
                  <a:srgbClr val="000000"/>
                </a:solidFill>
                <a:latin typeface="Times New Roman"/>
                <a:cs typeface="Times New Roman"/>
              </a:rPr>
              <a:t> 0.2 </a:t>
            </a:r>
            <a:r>
              <a:rPr kumimoji="1" lang="en-US" altLang="ja-JP" sz="2800" dirty="0" err="1" smtClean="0">
                <a:solidFill>
                  <a:srgbClr val="000000"/>
                </a:solidFill>
                <a:latin typeface="Times New Roman"/>
                <a:cs typeface="Times New Roman"/>
              </a:rPr>
              <a:t>μm</a:t>
            </a:r>
            <a:r>
              <a:rPr kumimoji="1" lang="en-US" altLang="ja-JP" sz="2800" dirty="0" smtClean="0">
                <a:solidFill>
                  <a:srgbClr val="000000"/>
                </a:solidFill>
                <a:latin typeface="Times New Roman"/>
                <a:cs typeface="Times New Roman"/>
              </a:rPr>
              <a:t>)</a:t>
            </a:r>
          </a:p>
          <a:p>
            <a:pPr lvl="1"/>
            <a:endParaRPr kumimoji="1" lang="en-US" altLang="ja-JP" dirty="0">
              <a:solidFill>
                <a:srgbClr val="FFFF00"/>
              </a:solidFill>
              <a:latin typeface="Times New Roman"/>
              <a:cs typeface="Times New Roman"/>
            </a:endParaRPr>
          </a:p>
          <a:p>
            <a:r>
              <a:rPr lang="ja-JP" altLang="en-US" dirty="0" smtClean="0">
                <a:solidFill>
                  <a:srgbClr val="000000"/>
                </a:solidFill>
              </a:rPr>
              <a:t>ゆえに、</a:t>
            </a:r>
            <a:r>
              <a:rPr lang="ja-JP" altLang="en-US" dirty="0" smtClean="0">
                <a:solidFill>
                  <a:srgbClr val="800000"/>
                </a:solidFill>
              </a:rPr>
              <a:t>マトリックスを構成する粒子は、ほぼ初期太陽系で形成された</a:t>
            </a:r>
            <a:r>
              <a:rPr lang="ja-JP" altLang="en-US" sz="2000" dirty="0" smtClean="0">
                <a:solidFill>
                  <a:schemeClr val="bg1"/>
                </a:solidFill>
              </a:rPr>
              <a:t>（または隕石母天体内部で変成</a:t>
            </a:r>
            <a:r>
              <a:rPr lang="en-US" altLang="ja-JP" sz="2000" dirty="0" smtClean="0">
                <a:solidFill>
                  <a:schemeClr val="bg1"/>
                </a:solidFill>
              </a:rPr>
              <a:t>; </a:t>
            </a:r>
            <a:r>
              <a:rPr lang="en-US" altLang="ja-JP" sz="2000" dirty="0" err="1" smtClean="0">
                <a:solidFill>
                  <a:schemeClr val="bg1"/>
                </a:solidFill>
              </a:rPr>
              <a:t>Wakita</a:t>
            </a:r>
            <a:r>
              <a:rPr lang="ja-JP" altLang="en-US" sz="2000" dirty="0" smtClean="0">
                <a:solidFill>
                  <a:schemeClr val="bg1"/>
                </a:solidFill>
              </a:rPr>
              <a:t> </a:t>
            </a:r>
            <a:r>
              <a:rPr lang="en-US" altLang="ja-JP" sz="2000" dirty="0" smtClean="0">
                <a:solidFill>
                  <a:schemeClr val="bg1"/>
                </a:solidFill>
              </a:rPr>
              <a:t>et</a:t>
            </a:r>
            <a:r>
              <a:rPr lang="ja-JP" altLang="en-US" sz="2000" dirty="0" smtClean="0">
                <a:solidFill>
                  <a:schemeClr val="bg1"/>
                </a:solidFill>
              </a:rPr>
              <a:t> </a:t>
            </a:r>
            <a:r>
              <a:rPr lang="en-US" altLang="ja-JP" sz="2000" dirty="0" smtClean="0">
                <a:solidFill>
                  <a:schemeClr val="bg1"/>
                </a:solidFill>
              </a:rPr>
              <a:t>al.</a:t>
            </a:r>
            <a:r>
              <a:rPr lang="ja-JP" altLang="en-US" sz="2000" dirty="0" smtClean="0">
                <a:solidFill>
                  <a:schemeClr val="bg1"/>
                </a:solidFill>
              </a:rPr>
              <a:t> </a:t>
            </a:r>
            <a:r>
              <a:rPr lang="en-US" altLang="ja-JP" sz="2000" dirty="0" smtClean="0">
                <a:solidFill>
                  <a:schemeClr val="bg1"/>
                </a:solidFill>
              </a:rPr>
              <a:t>2017</a:t>
            </a:r>
            <a:r>
              <a:rPr lang="ja-JP" altLang="en-US" sz="2000" dirty="0" smtClean="0">
                <a:solidFill>
                  <a:schemeClr val="bg1"/>
                </a:solidFill>
              </a:rPr>
              <a:t>）可能性がある</a:t>
            </a:r>
            <a:r>
              <a:rPr lang="ja-JP" altLang="en-US" dirty="0" smtClean="0">
                <a:solidFill>
                  <a:srgbClr val="000000"/>
                </a:solidFill>
              </a:rPr>
              <a:t> </a:t>
            </a:r>
            <a:r>
              <a:rPr lang="en-US" altLang="ja-JP" dirty="0" smtClean="0">
                <a:solidFill>
                  <a:srgbClr val="000000"/>
                </a:solidFill>
              </a:rPr>
              <a:t>(</a:t>
            </a:r>
            <a:r>
              <a:rPr kumimoji="1" lang="en-US" altLang="ja-JP" dirty="0">
                <a:solidFill>
                  <a:srgbClr val="000000"/>
                </a:solidFill>
              </a:rPr>
              <a:t>≠ Interstellar </a:t>
            </a:r>
            <a:r>
              <a:rPr kumimoji="1" lang="en-US" altLang="ja-JP" dirty="0" smtClean="0">
                <a:solidFill>
                  <a:srgbClr val="000000"/>
                </a:solidFill>
              </a:rPr>
              <a:t>Dust?</a:t>
            </a:r>
            <a:r>
              <a:rPr lang="en-US" altLang="ja-JP" dirty="0" smtClean="0">
                <a:solidFill>
                  <a:srgbClr val="000000"/>
                </a:solidFill>
              </a:rPr>
              <a:t>)</a:t>
            </a:r>
            <a:endParaRPr kumimoji="1" lang="en-US" altLang="ja-JP" dirty="0" smtClean="0">
              <a:solidFill>
                <a:srgbClr val="000000"/>
              </a:solidFill>
            </a:endParaRPr>
          </a:p>
        </p:txBody>
      </p:sp>
      <p:sp>
        <p:nvSpPr>
          <p:cNvPr id="3" name="タイトル 2"/>
          <p:cNvSpPr>
            <a:spLocks noGrp="1"/>
          </p:cNvSpPr>
          <p:nvPr>
            <p:ph type="title"/>
          </p:nvPr>
        </p:nvSpPr>
        <p:spPr/>
        <p:txBody>
          <a:bodyPr>
            <a:normAutofit fontScale="90000"/>
          </a:bodyPr>
          <a:lstStyle/>
          <a:p>
            <a:r>
              <a:rPr kumimoji="1" lang="en-US" altLang="ja-JP" dirty="0" smtClean="0"/>
              <a:t>Isotopic Homogeneity in Matrices</a:t>
            </a:r>
            <a:endParaRPr kumimoji="1" lang="ja-JP" altLang="en-US" dirty="0"/>
          </a:p>
        </p:txBody>
      </p:sp>
      <p:sp>
        <p:nvSpPr>
          <p:cNvPr id="4" name="スライド番号プレースホルダー 3"/>
          <p:cNvSpPr>
            <a:spLocks noGrp="1"/>
          </p:cNvSpPr>
          <p:nvPr>
            <p:ph type="sldNum" sz="quarter" idx="12"/>
          </p:nvPr>
        </p:nvSpPr>
        <p:spPr/>
        <p:txBody>
          <a:bodyPr/>
          <a:lstStyle/>
          <a:p>
            <a:pPr eaLnBrk="1" latinLnBrk="0" hangingPunct="1"/>
            <a:fld id="{D2E57653-3E58-4892-A7ED-712530ACC680}" type="slidenum">
              <a:rPr kumimoji="0" lang="en-US" smtClean="0"/>
              <a:pPr eaLnBrk="1" latinLnBrk="0" hangingPunct="1"/>
              <a:t>9</a:t>
            </a:fld>
            <a:endParaRPr kumimoji="0" lang="en-US"/>
          </a:p>
        </p:txBody>
      </p:sp>
      <p:pic>
        <p:nvPicPr>
          <p:cNvPr id="5" name="図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06143" y="1073361"/>
            <a:ext cx="3080657" cy="3332952"/>
          </a:xfrm>
          <a:prstGeom prst="rect">
            <a:avLst/>
          </a:prstGeom>
        </p:spPr>
      </p:pic>
      <p:sp>
        <p:nvSpPr>
          <p:cNvPr id="9" name="テキスト ボックス 8"/>
          <p:cNvSpPr txBox="1"/>
          <p:nvPr/>
        </p:nvSpPr>
        <p:spPr>
          <a:xfrm>
            <a:off x="6062515" y="4407211"/>
            <a:ext cx="2197574" cy="369332"/>
          </a:xfrm>
          <a:prstGeom prst="rect">
            <a:avLst/>
          </a:prstGeom>
        </p:spPr>
        <p:txBody>
          <a:bodyPr wrap="none" rtlCol="0">
            <a:spAutoFit/>
          </a:bodyPr>
          <a:lstStyle/>
          <a:p>
            <a:pPr algn="ctr"/>
            <a:r>
              <a:rPr kumimoji="1" lang="en-US" altLang="ja-JP" dirty="0" err="1" smtClean="0">
                <a:latin typeface="Times New Roman"/>
                <a:cs typeface="Times New Roman"/>
              </a:rPr>
              <a:t>Kunihiro</a:t>
            </a:r>
            <a:r>
              <a:rPr kumimoji="1" lang="en-US" altLang="ja-JP" dirty="0" smtClean="0">
                <a:latin typeface="Times New Roman"/>
                <a:cs typeface="Times New Roman"/>
              </a:rPr>
              <a:t> et al.</a:t>
            </a:r>
            <a:r>
              <a:rPr kumimoji="1" lang="ja-JP" altLang="en-US" dirty="0" smtClean="0">
                <a:latin typeface="Times New Roman"/>
                <a:cs typeface="Times New Roman"/>
              </a:rPr>
              <a:t> </a:t>
            </a:r>
            <a:r>
              <a:rPr kumimoji="1" lang="en-US" altLang="ja-JP" dirty="0" smtClean="0">
                <a:latin typeface="Times New Roman"/>
                <a:cs typeface="Times New Roman"/>
              </a:rPr>
              <a:t>(2005)</a:t>
            </a:r>
            <a:endParaRPr kumimoji="1" lang="ja-JP" altLang="en-US" dirty="0">
              <a:latin typeface="Times New Roman"/>
              <a:cs typeface="Times New Roman"/>
            </a:endParaRPr>
          </a:p>
        </p:txBody>
      </p:sp>
    </p:spTree>
    <p:extLst>
      <p:ext uri="{BB962C8B-B14F-4D97-AF65-F5344CB8AC3E}">
        <p14:creationId xmlns:p14="http://schemas.microsoft.com/office/powerpoint/2010/main" val="3013606995"/>
      </p:ext>
    </p:extLst>
  </p:cSld>
  <p:clrMapOvr>
    <a:masterClrMapping/>
  </p:clrMapOvr>
  <p:timing>
    <p:tnLst>
      <p:par>
        <p:cTn xmlns:p14="http://schemas.microsoft.com/office/powerpoint/2010/mai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2.jpeg"/></Relationships>
</file>

<file path=ppt/theme/theme1.xml><?xml version="1.0" encoding="utf-8"?>
<a:theme xmlns:a="http://schemas.openxmlformats.org/drawingml/2006/main" name="Paper">
  <a:themeElements>
    <a:clrScheme name="クチュール">
      <a:dk1>
        <a:sysClr val="windowText" lastClr="000000"/>
      </a:dk1>
      <a:lt1>
        <a:sysClr val="window" lastClr="FFFFFF"/>
      </a:lt1>
      <a:dk2>
        <a:srgbClr val="37302A"/>
      </a:dk2>
      <a:lt2>
        <a:srgbClr val="D0CCB9"/>
      </a:lt2>
      <a:accent1>
        <a:srgbClr val="9E8E5C"/>
      </a:accent1>
      <a:accent2>
        <a:srgbClr val="A09781"/>
      </a:accent2>
      <a:accent3>
        <a:srgbClr val="85776D"/>
      </a:accent3>
      <a:accent4>
        <a:srgbClr val="AEAFA9"/>
      </a:accent4>
      <a:accent5>
        <a:srgbClr val="8D878B"/>
      </a:accent5>
      <a:accent6>
        <a:srgbClr val="6B6149"/>
      </a:accent6>
      <a:hlink>
        <a:srgbClr val="B6A272"/>
      </a:hlink>
      <a:folHlink>
        <a:srgbClr val="8A784F"/>
      </a:folHlink>
    </a:clrScheme>
    <a:fontScheme name="サマー">
      <a:majorFont>
        <a:latin typeface="Century Gothic"/>
        <a:ea typeface=""/>
        <a:cs typeface=""/>
        <a:font script="Jpan" typeface="ヒラギノ丸ゴ Pro W4"/>
        <a:font script="Hans" typeface="宋体"/>
        <a:font script="Hant" typeface="新細明體"/>
      </a:majorFont>
      <a:minorFont>
        <a:latin typeface="Century Gothic"/>
        <a:ea typeface=""/>
        <a:cs typeface=""/>
        <a:font script="Jpan" typeface="ヒラギノ丸ゴ Pro W4"/>
        <a:font script="Hans" typeface="宋体"/>
        <a:font script="Hant" typeface="新細明體"/>
      </a:minorFont>
    </a:fontScheme>
    <a:fmtScheme name="Paper">
      <a:fillStyleLst>
        <a:solidFill>
          <a:schemeClr val="phClr"/>
        </a:solidFill>
        <a:blipFill>
          <a:blip xmlns:r="http://schemas.openxmlformats.org/officeDocument/2006/relationships" r:embed="rId1">
            <a:duotone>
              <a:schemeClr val="phClr">
                <a:shade val="63000"/>
                <a:tint val="82000"/>
              </a:schemeClr>
              <a:schemeClr val="phClr">
                <a:tint val="10000"/>
                <a:satMod val="400000"/>
              </a:schemeClr>
            </a:duotone>
          </a:blip>
          <a:tile tx="0" ty="0" sx="40000" sy="40000" flip="none" algn="tl"/>
        </a:blipFill>
        <a:blipFill>
          <a:blip xmlns:r="http://schemas.openxmlformats.org/officeDocument/2006/relationships" r:embed="rId1">
            <a:duotone>
              <a:schemeClr val="phClr">
                <a:shade val="40000"/>
              </a:schemeClr>
              <a:schemeClr val="phClr">
                <a:tint val="42000"/>
              </a:schemeClr>
            </a:duotone>
          </a:blip>
          <a:tile tx="0" ty="0" sx="40000" sy="40000" flip="none" algn="tl"/>
        </a:blipFill>
      </a:fillStyleLst>
      <a:lnStyleLst>
        <a:ln w="12700" cap="flat" cmpd="sng" algn="ctr">
          <a:solidFill>
            <a:schemeClr val="phClr"/>
          </a:solidFill>
          <a:prstDash val="solid"/>
        </a:ln>
        <a:ln w="38100" cap="flat" cmpd="sng" algn="ctr">
          <a:solidFill>
            <a:schemeClr val="phClr"/>
          </a:solidFill>
          <a:prstDash val="solid"/>
        </a:ln>
        <a:ln w="63500" cap="flat" cmpd="sng" algn="ctr">
          <a:solidFill>
            <a:schemeClr val="phClr"/>
          </a:solidFill>
          <a:prstDash val="solid"/>
        </a:ln>
      </a:lnStyleLst>
      <a:effectStyleLst>
        <a:effectStyle>
          <a:effectLst>
            <a:outerShdw blurRad="95000" rotWithShape="0">
              <a:srgbClr val="000000">
                <a:alpha val="50000"/>
              </a:srgbClr>
            </a:outerShdw>
            <a:softEdge rad="12700"/>
          </a:effectLst>
        </a:effectStyle>
        <a:effectStyle>
          <a:effectLst>
            <a:outerShdw blurRad="95000" rotWithShape="0">
              <a:srgbClr val="000000">
                <a:alpha val="50000"/>
              </a:srgbClr>
            </a:outerShdw>
            <a:softEdge rad="12700"/>
          </a:effectLst>
        </a:effectStyle>
        <a:effectStyle>
          <a:effectLst>
            <a:outerShdw blurRad="95000" algn="tl" rotWithShape="0">
              <a:srgbClr val="000000">
                <a:alpha val="50000"/>
              </a:srgbClr>
            </a:outerShdw>
          </a:effectLst>
          <a:scene3d>
            <a:camera prst="orthographicFront"/>
            <a:lightRig rig="soft" dir="t">
              <a:rot lat="0" lon="0" rev="18000000"/>
            </a:lightRig>
          </a:scene3d>
          <a:sp3d prstMaterial="dkEdge">
            <a:bevelT w="73660" h="44450" prst="riblet"/>
          </a:sp3d>
        </a:effectStyle>
      </a:effectStyleLst>
      <a:bgFillStyleLst>
        <a:solidFill>
          <a:schemeClr val="phClr"/>
        </a:solidFill>
        <a:blipFill>
          <a:blip xmlns:r="http://schemas.openxmlformats.org/officeDocument/2006/relationships" r:embed="rId1">
            <a:duotone>
              <a:schemeClr val="phClr">
                <a:shade val="55000"/>
                <a:alpha val="20000"/>
              </a:schemeClr>
              <a:schemeClr val="phClr">
                <a:tint val="40000"/>
                <a:shade val="90000"/>
                <a:satMod val="60000"/>
                <a:alpha val="20000"/>
              </a:schemeClr>
            </a:duotone>
          </a:blip>
          <a:tile tx="0" ty="0" sx="58000" sy="38000" flip="none" algn="tl"/>
        </a:blipFill>
        <a:blipFill>
          <a:blip xmlns:r="http://schemas.openxmlformats.org/officeDocument/2006/relationships" r:embed="rId2">
            <a:duotone>
              <a:schemeClr val="phClr">
                <a:shade val="12000"/>
                <a:satMod val="240000"/>
              </a:schemeClr>
              <a:schemeClr val="phClr">
                <a:tint val="65000"/>
              </a:schemeClr>
            </a:duotone>
          </a:blip>
          <a:stretch>
            <a:fillRect/>
          </a:stretch>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ホワイ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ホワイ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4777</TotalTime>
  <Words>869</Words>
  <Application>Microsoft Macintosh PowerPoint</Application>
  <PresentationFormat>画面に合わせる (4:3)</PresentationFormat>
  <Paragraphs>220</Paragraphs>
  <Slides>25</Slides>
  <Notes>8</Notes>
  <HiddenSlides>0</HiddenSlides>
  <MMClips>0</MMClips>
  <ScaleCrop>false</ScaleCrop>
  <HeadingPairs>
    <vt:vector size="4" baseType="variant">
      <vt:variant>
        <vt:lpstr>テーマ</vt:lpstr>
      </vt:variant>
      <vt:variant>
        <vt:i4>1</vt:i4>
      </vt:variant>
      <vt:variant>
        <vt:lpstr>スライド タイトル</vt:lpstr>
      </vt:variant>
      <vt:variant>
        <vt:i4>25</vt:i4>
      </vt:variant>
    </vt:vector>
  </HeadingPairs>
  <TitlesOfParts>
    <vt:vector size="26" baseType="lpstr">
      <vt:lpstr>Paper</vt:lpstr>
      <vt:lpstr>PowerPoint プレゼンテーション</vt:lpstr>
      <vt:lpstr>Contents</vt:lpstr>
      <vt:lpstr>岩石微惑星形成の困難</vt:lpstr>
      <vt:lpstr>Planetesimal Hypothesis</vt:lpstr>
      <vt:lpstr>Barriers for Planetesimal Formation</vt:lpstr>
      <vt:lpstr>原始惑星系円盤のダストとは？</vt:lpstr>
      <vt:lpstr>Primitive Meteorites, Chondrites</vt:lpstr>
      <vt:lpstr>Isotopic Homogeneity for Bulk</vt:lpstr>
      <vt:lpstr>Isotopic Homogeneity in Matrices</vt:lpstr>
      <vt:lpstr>Size of Matrix Grains and GEMS Grains</vt:lpstr>
      <vt:lpstr>Size Distribution and Thermal Processing</vt:lpstr>
      <vt:lpstr>粒子サイズと限界付着速度の関係</vt:lpstr>
      <vt:lpstr>Critical Velocity for Sticking</vt:lpstr>
      <vt:lpstr>vcr for Aggregate of Nanograins</vt:lpstr>
      <vt:lpstr>ケイ酸塩ナノ微粒子の 直接合体成長による高空隙率岩石微惑星の形成</vt:lpstr>
      <vt:lpstr>Model</vt:lpstr>
      <vt:lpstr>Rolling Energy Eroll</vt:lpstr>
      <vt:lpstr>結果</vt:lpstr>
      <vt:lpstr>Pathway of growth @ 1 AU</vt:lpstr>
      <vt:lpstr>Temporal Evolution</vt:lpstr>
      <vt:lpstr> コンドリュールとマトリックスの共集積</vt:lpstr>
      <vt:lpstr>PowerPoint プレゼンテーション</vt:lpstr>
      <vt:lpstr>PowerPoint プレゼンテーション</vt:lpstr>
      <vt:lpstr>PowerPoint プレゼンテーション</vt:lpstr>
      <vt:lpstr>まとめ</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Formation and Thermal Evolution of  Fluffy Rocky Planetesimals</dc:title>
  <dc:creator>ARAKAWA</dc:creator>
  <cp:lastModifiedBy>ARAKAWA</cp:lastModifiedBy>
  <cp:revision>405</cp:revision>
  <dcterms:created xsi:type="dcterms:W3CDTF">2016-11-01T02:42:21Z</dcterms:created>
  <dcterms:modified xsi:type="dcterms:W3CDTF">2017-11-19T08:22:14Z</dcterms:modified>
</cp:coreProperties>
</file>